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  <p:sldMasterId id="2147483764" r:id="rId3"/>
  </p:sldMasterIdLst>
  <p:notesMasterIdLst>
    <p:notesMasterId r:id="rId40"/>
  </p:notesMasterIdLst>
  <p:handoutMasterIdLst>
    <p:handoutMasterId r:id="rId41"/>
  </p:handoutMasterIdLst>
  <p:sldIdLst>
    <p:sldId id="392" r:id="rId4"/>
    <p:sldId id="393" r:id="rId5"/>
    <p:sldId id="470" r:id="rId6"/>
    <p:sldId id="471" r:id="rId7"/>
    <p:sldId id="389" r:id="rId8"/>
    <p:sldId id="472" r:id="rId9"/>
    <p:sldId id="395" r:id="rId10"/>
    <p:sldId id="398" r:id="rId11"/>
    <p:sldId id="399" r:id="rId12"/>
    <p:sldId id="403" r:id="rId13"/>
    <p:sldId id="404" r:id="rId14"/>
    <p:sldId id="405" r:id="rId15"/>
    <p:sldId id="406" r:id="rId16"/>
    <p:sldId id="407" r:id="rId17"/>
    <p:sldId id="408" r:id="rId18"/>
    <p:sldId id="409" r:id="rId19"/>
    <p:sldId id="410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422" r:id="rId32"/>
    <p:sldId id="423" r:id="rId33"/>
    <p:sldId id="424" r:id="rId34"/>
    <p:sldId id="425" r:id="rId35"/>
    <p:sldId id="426" r:id="rId36"/>
    <p:sldId id="427" r:id="rId37"/>
    <p:sldId id="428" r:id="rId38"/>
    <p:sldId id="429" r:id="rId39"/>
  </p:sldIdLst>
  <p:sldSz cx="9144000" cy="6858000" type="screen4x3"/>
  <p:notesSz cx="6797675" cy="9926638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66FF"/>
    <a:srgbClr val="F8F200"/>
    <a:srgbClr val="6600CC"/>
    <a:srgbClr val="0000FF"/>
    <a:srgbClr val="FF00FF"/>
    <a:srgbClr val="FFCC00"/>
    <a:srgbClr val="FFFF99"/>
    <a:srgbClr val="DEA900"/>
    <a:srgbClr val="CC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3" autoAdjust="0"/>
    <p:restoredTop sz="94203" autoAdjust="0"/>
  </p:normalViewPr>
  <p:slideViewPr>
    <p:cSldViewPr>
      <p:cViewPr>
        <p:scale>
          <a:sx n="110" d="100"/>
          <a:sy n="110" d="100"/>
        </p:scale>
        <p:origin x="-82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CBB6C54B-A244-4D11-B67C-AE601AA2ED14}" type="datetimeFigureOut">
              <a:rPr lang="th-TH" smtClean="0"/>
              <a:pPr/>
              <a:t>15/08/61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5C33CA28-F9F7-4B4F-90C9-32F23E0756B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862" cy="497333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95" y="4"/>
            <a:ext cx="2945862" cy="497333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pPr>
              <a:defRPr/>
            </a:pPr>
            <a:fld id="{5EC377E2-2C7C-42C3-8135-4507988DBD7C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64" y="4714654"/>
            <a:ext cx="5438748" cy="4466756"/>
          </a:xfrm>
          <a:prstGeom prst="rect">
            <a:avLst/>
          </a:prstGeom>
        </p:spPr>
        <p:txBody>
          <a:bodyPr vert="horz" lIns="91402" tIns="45701" rIns="91402" bIns="4570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766"/>
            <a:ext cx="2945862" cy="497332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95" y="9427766"/>
            <a:ext cx="2945862" cy="497332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pPr>
              <a:defRPr/>
            </a:pPr>
            <a:fld id="{BE6FA371-E472-4CBD-8D20-AC49B17ECD8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6FA371-E472-4CBD-8D20-AC49B17ECD86}" type="slidenum">
              <a:rPr lang="th-TH" smtClean="0"/>
              <a:pPr>
                <a:defRPr/>
              </a:pPr>
              <a:t>1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77CA5E-B4C8-4822-BB59-EA7BBEC4C780}" type="slidenum">
              <a:rPr lang="en-US" smtClean="0">
                <a:solidFill>
                  <a:srgbClr val="000000"/>
                </a:solidFill>
                <a:latin typeface="Arial" charset="0"/>
                <a:cs typeface="Cordia New" pitchFamily="34" charset="-34"/>
              </a:rPr>
              <a:pPr/>
              <a:t>3</a:t>
            </a:fld>
            <a:endParaRPr lang="en-US" smtClean="0">
              <a:solidFill>
                <a:srgbClr val="000000"/>
              </a:solidFill>
              <a:latin typeface="Arial" charset="0"/>
              <a:cs typeface="Cordia New" pitchFamily="34" charset="-34"/>
            </a:endParaRPr>
          </a:p>
        </p:txBody>
      </p:sp>
      <p:sp>
        <p:nvSpPr>
          <p:cNvPr id="12186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50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ED385-5A57-4A64-98B9-E6EBC6A0A098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50B73-C5EA-45FD-8FB5-7EB1A7FDFF0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8A082-19EF-4AB8-B11F-F672DE7B02D2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A0C75-F642-4D70-AD82-2CEC96FDC10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DE28-D25B-436B-847A-6789498A2565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75829-6178-431E-B313-9E577582A4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FFFA6-DACD-4013-A7A5-981A77DB0154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D64A1-A041-4438-AC3A-54F95B8A6FC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8D0FF-4295-4F2F-8EAF-9E98BF406C58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CFDB7-D0C9-4AD5-B15A-A0E4FEA4C73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5CF0B-F595-42F4-A05F-50F4F61E5E4B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1DB4-CC6C-497A-8F90-AED29934879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E9D1-CE5E-4291-98CD-A48D4C5988BE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5FFEB-75E1-494B-83D4-11E1D5C45A4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4996C-A03D-4A1C-B068-08AFA925A4EE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31CA-79C2-4202-B91E-006C64A23E8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6CA1-C438-4146-9E0F-5A23BE7A081A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6CBCB-F793-4BA5-BA19-270142D3664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1F790-5526-4F25-BB90-35E5CB6D60D7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4B0D6-7B8B-40E5-A218-3A3906D16C7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59B1-5EA1-462F-AFD4-132F13373096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372F3-C834-44E5-B168-E57825A71CE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B21EA-5FE6-4893-889E-FE88A1A276E5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82C52-1406-40C8-958C-72DCA0FF28A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4487-C685-4CB0-B5FA-1DFB4FF31BE9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6C697-E59D-4072-B690-27E9D5B367A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DB55-7CCA-41A1-B59E-EF489D6A9E3F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46D68-84CA-4465-AB42-52EC79B8C97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6D00-9F74-4C14-B1D2-691D89ACD83C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4D1BA-91A1-4C88-9D27-C4B805C637B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F67E5-8FA2-45C6-B403-756209988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E7F0F9">
            <a:alpha val="7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RT.png"/>
          <p:cNvPicPr>
            <a:picLocks noChangeAspect="1"/>
          </p:cNvPicPr>
          <p:nvPr userDrawn="1"/>
        </p:nvPicPr>
        <p:blipFill>
          <a:blip r:embed="rId2" cstate="print">
            <a:lum bright="68000" contrast="-90000"/>
          </a:blip>
          <a:srcRect l="-536" t="21246" b="21579"/>
          <a:stretch>
            <a:fillRect/>
          </a:stretch>
        </p:blipFill>
        <p:spPr bwMode="auto">
          <a:xfrm>
            <a:off x="625475" y="1597025"/>
            <a:ext cx="7947025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427038" y="1222375"/>
            <a:ext cx="8312150" cy="1588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Bangkok_MRT_Blue_line_unofficial_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75" y="153988"/>
            <a:ext cx="989013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3937" y="1508166"/>
            <a:ext cx="7885907" cy="46640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628650" y="234505"/>
            <a:ext cx="7886700" cy="103615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104775" y="6405563"/>
            <a:ext cx="3787775" cy="365125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BDD3B184-0D4B-4A62-88AF-175C57CAF308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512DA8CE-9C7F-4697-A7BC-A14FA5627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DFF0D744-DE89-4196-9E24-E36363B33D88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1BFCB90C-67AD-4209-B404-A30C547B8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BA89E039-3DA9-4FB3-B5A4-3BB404BDDAB9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07B69691-2CD6-4593-B12C-85133FBD9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39E6C89D-FC71-4410-8C29-3A49B913D784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C6449C93-5DF0-4038-A4F0-132EA8BD1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D2C64445-975C-4A8A-A84D-B3B3A6F6A2FA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DAF4712F-A8F1-465C-ACCC-93B4985A5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4A49-6922-4D05-A903-A883A755E69F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DAFF2-77DD-4909-938F-3E4B5FCD4A3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F9289514-B8CF-472E-9BF6-8F1AFAB3B61A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FD0BB912-4EA3-48EC-8AAE-5CA7E539C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0EEAE125-692A-47DB-B502-14612ADB4D48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42B7CBF6-0D15-45F7-B050-773DDB5BD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FE1C5100-CE99-4DC9-832E-5F01BC86DFDB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88C7C8CD-26B3-4B12-969B-D5E5DA7FC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40F2E19C-620F-438A-B21D-407C8933EA78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94B4DD71-20D1-415E-9CBF-9892502AD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ED385F63-355D-4D30-BC4D-369AFC5058B2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C7E7AF74-EF0F-4E22-B5A6-E3F1A7596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EFB05288-A83E-46FD-89CB-D535DD3038DE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98F8A36D-F8C6-402C-AA1B-005372975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154E0-4140-4DBB-A3EA-1519333E7BC4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16471-CC1B-4070-AB1E-DBF6086589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BBE88-9BD9-40D7-8160-CF2F180A0E05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AB317-893B-4F18-8799-E5CDA566666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9F4A0-F942-426D-A575-33591021BCCA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4687B-A5AC-4959-970F-0A3C2C3872F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91912-1F0B-4E2E-8774-3CCE84927A36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FA7BC-442E-4B73-8233-2AC24C49EF9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BD35-CE4F-4396-B030-31174A7A3D43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C220A-5C6B-4A30-BC7C-EE1FC29AD60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68EF1-C8BC-4468-AD5D-EB45CAEDEF72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21A90-9CA4-4B04-B378-DA92F147112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3B0B73-BF76-4199-92B5-6038834A0F43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19B396-68AA-47FD-B82B-75AEE88E273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0F171A-54A8-4398-94D3-B70138505908}" type="datetimeFigureOut">
              <a:rPr lang="th-TH"/>
              <a:pPr>
                <a:defRPr/>
              </a:pPr>
              <a:t>15/08/61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BFB64C-E598-4F08-90EE-526E57F0C4E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C15CE67-B5C0-46F2-BBDB-1A2E281E2AEE}" type="datetimeFigureOut">
              <a:rPr lang="en-US"/>
              <a:pPr>
                <a:defRPr/>
              </a:pPr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25C1100-9FF7-49DC-B6DE-04E2BEF4A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666936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Angsana New" pitchFamily="18" charset="-34"/>
            </a:endParaRPr>
          </a:p>
          <a:p>
            <a:pPr algn="ctr" eaLnBrk="1" hangingPunct="1">
              <a:lnSpc>
                <a:spcPts val="4000"/>
              </a:lnSpc>
              <a:buFont typeface="Wingdings" pitchFamily="2" charset="2"/>
              <a:buNone/>
              <a:defRPr/>
            </a:pPr>
            <a:endParaRPr lang="th-TH" sz="315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>
              <a:lnSpc>
                <a:spcPts val="4000"/>
              </a:lnSpc>
              <a:buFont typeface="Wingdings" pitchFamily="2" charset="2"/>
              <a:buNone/>
              <a:defRPr/>
            </a:pPr>
            <a:r>
              <a:rPr lang="th-TH" sz="3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การบริหารจัดการงานของ รฟม. อย่างมีประสิทธิภาพ</a:t>
            </a:r>
            <a:r>
              <a:rPr lang="th-TH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2800" dirty="0">
              <a:solidFill>
                <a:srgbClr val="2B0AE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th-TH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th-TH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โดย</a:t>
            </a:r>
            <a:endParaRPr lang="th-TH" sz="2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th-TH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นาย สุรเชษฐ์ เหล่าพูลสุข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th-TH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ผู้ช่วยผู้ว่าการฯ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th-TH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สิงหาคม 2561</a:t>
            </a:r>
            <a:endParaRPr lang="th-TH" sz="2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6775"/>
          </a:xfrm>
        </p:spPr>
        <p:txBody>
          <a:bodyPr/>
          <a:lstStyle/>
          <a:p>
            <a:pPr marL="342900" indent="-342900" eaLnBrk="1" hangingPunct="1"/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รู้ว่าต้องบริหารอะไร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1412776"/>
            <a:ext cx="5094311" cy="4896544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To optimize Cost and Time, have to manage</a:t>
            </a:r>
          </a:p>
          <a:p>
            <a:pPr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Design</a:t>
            </a:r>
          </a:p>
          <a:p>
            <a:pPr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Land acquisition</a:t>
            </a:r>
          </a:p>
          <a:p>
            <a:pPr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Tender Process</a:t>
            </a:r>
          </a:p>
          <a:p>
            <a:pPr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Liaise with third parties to do</a:t>
            </a:r>
          </a:p>
          <a:p>
            <a:pPr lvl="1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Traffic management</a:t>
            </a:r>
          </a:p>
          <a:p>
            <a:pPr lvl="1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Use of Public road</a:t>
            </a:r>
          </a:p>
          <a:p>
            <a:pPr lvl="1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Public Relation/Community Relation </a:t>
            </a:r>
          </a:p>
          <a:p>
            <a:pPr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Specifications</a:t>
            </a:r>
          </a:p>
          <a:p>
            <a:pPr lvl="1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Control Contractor</a:t>
            </a:r>
          </a:p>
          <a:p>
            <a:pPr lvl="1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Value Engineering</a:t>
            </a:r>
          </a:p>
          <a:p>
            <a:pPr lvl="1"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Problems solving on site</a:t>
            </a:r>
          </a:p>
          <a:p>
            <a:pPr eaLnBrk="1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Taking over the </a:t>
            </a:r>
            <a:r>
              <a:rPr lang="en-US" sz="3000" dirty="0" smtClean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works</a:t>
            </a:r>
            <a:endParaRPr lang="en-US" sz="3000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pPr eaLnBrk="1" hangingPunct="1"/>
            <a:r>
              <a:rPr lang="th-TH" sz="6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มีองค์ความรู้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1835696" y="1916832"/>
            <a:ext cx="5760640" cy="3312368"/>
          </a:xfrm>
        </p:spPr>
        <p:txBody>
          <a:bodyPr/>
          <a:lstStyle/>
          <a:p>
            <a:pPr eaLnBrk="1" hangingPunct="1">
              <a:lnSpc>
                <a:spcPts val="4000"/>
              </a:lnSpc>
            </a:pPr>
            <a:r>
              <a:rPr lang="en-US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Have a Good Technical Background</a:t>
            </a:r>
          </a:p>
          <a:p>
            <a:pPr eaLnBrk="1" hangingPunct="1">
              <a:lnSpc>
                <a:spcPts val="4000"/>
              </a:lnSpc>
            </a:pPr>
            <a:r>
              <a:rPr lang="en-US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Be Fair</a:t>
            </a:r>
          </a:p>
          <a:p>
            <a:pPr eaLnBrk="1" hangingPunct="1">
              <a:lnSpc>
                <a:spcPts val="4000"/>
              </a:lnSpc>
            </a:pPr>
            <a:r>
              <a:rPr lang="en-US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Have a </a:t>
            </a:r>
            <a:r>
              <a:rPr lang="en-US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Vision </a:t>
            </a:r>
            <a:r>
              <a:rPr lang="en-US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(can connect the dots)</a:t>
            </a:r>
          </a:p>
          <a:p>
            <a:pPr eaLnBrk="1" hangingPunct="1">
              <a:lnSpc>
                <a:spcPts val="4000"/>
              </a:lnSpc>
            </a:pPr>
            <a:r>
              <a:rPr lang="en-US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Be Flexible</a:t>
            </a:r>
          </a:p>
          <a:p>
            <a:pPr eaLnBrk="1" hangingPunct="1">
              <a:lnSpc>
                <a:spcPts val="4000"/>
              </a:lnSpc>
            </a:pPr>
            <a:r>
              <a:rPr lang="en-US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Be a Good </a:t>
            </a:r>
            <a:r>
              <a:rPr lang="en-US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Negotiator</a:t>
            </a:r>
            <a:endParaRPr lang="th-TH" sz="40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nanya\Desktop\ความก้าวหน้า เม.ย. 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5040560" cy="6729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0" y="2060848"/>
            <a:ext cx="9144000" cy="208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5000"/>
              </a:lnSpc>
            </a:pPr>
            <a:r>
              <a:rPr lang="th-TH" sz="60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ตัวอย่างของการ</a:t>
            </a:r>
            <a:endParaRPr lang="en-US" sz="6000" b="1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ts val="5000"/>
              </a:lnSpc>
            </a:pPr>
            <a:endParaRPr lang="th-TH" sz="6000" b="1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ts val="5000"/>
              </a:lnSpc>
            </a:pPr>
            <a:r>
              <a:rPr lang="en-US" sz="60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Make the Impossible Possible</a:t>
            </a:r>
            <a:endParaRPr lang="th-TH" sz="6000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875"/>
            <a:ext cx="9001125" cy="4537075"/>
          </a:xfrm>
        </p:spPr>
        <p:txBody>
          <a:bodyPr rtlCol="0">
            <a:normAutofit/>
          </a:bodyPr>
          <a:lstStyle/>
          <a:p>
            <a:pPr marL="446088" indent="17938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ประเด็นปัญหา/อุปสรรค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623888" indent="-2508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เนื่องจาก พรบ. เงินกู้ 2 ล้านล้านบาท ไม่มีผลใช้บังคับ ทำให้ รฟม. ต้องเปลี่ยนแหล่งเงินทุน ในการดำเนินการเวนคืนที่ดิน ผลดังกล่าวทำให้การเวนคืนที่ดินของรถไฟฟ้าสีเขียว(เหนือ) ต้องเริ่มช้ากว่าแผนมาก</a:t>
            </a:r>
          </a:p>
          <a:p>
            <a:pPr marL="623888" indent="-2508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รฟ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ม. ได้เริ่มการเวนคืนที่ดินแล้วเมื่อเดือนเมษายน 2558 และเริ่มงานก่อสร้างใน            เดือนมิถุนายน 2558 แต่เมื่อตรวจสอบแผนงานก่อสร้างตามเอกสารประกวดราคาพบว่า มีความคลาดเคลื่อนที่ทำให้ไม่สามารถดำเนินการตามสัญญาได้ ซึ่งต้องมีการเจรจากันใหม่ ระหว่าง รฟม. กับผู้รับจ้าง เพื่อมิให้เกิดข้อพิพาทในอนาคตขึ้น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163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tabLst>
                <a:tab pos="1439863" algn="l"/>
                <a:tab pos="1520825" algn="l"/>
              </a:tabLst>
              <a:defRPr/>
            </a:pPr>
            <a:r>
              <a:rPr lang="th-TH" sz="32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ความไม่สอดคล้องในเรื่องแผนการส่งมอบพื้นที่ กับแผนการแล้ว                                          เสร็จของงานก่อสร้าง</a:t>
            </a:r>
            <a:r>
              <a:rPr lang="en-US" sz="32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32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สีเขียวเหนือ)</a:t>
            </a:r>
            <a:endParaRPr lang="th-TH" sz="3200" b="1" spc="-100" dirty="0">
              <a:solidFill>
                <a:schemeClr val="tx2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Key Date</a:t>
            </a:r>
            <a:r>
              <a:rPr lang="th-TH" sz="3200" b="1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 และแผนการส่งมอบพื้นที่ โครงการรถไฟฟ้าสายสีเขียวฯ ตามสัญญา</a:t>
            </a:r>
            <a:endParaRPr lang="en-US" sz="3200" b="1">
              <a:solidFill>
                <a:schemeClr val="tx2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63" name="Content Placeholder 7" descr="C1-C2-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57225"/>
            <a:ext cx="9144000" cy="620077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Key Date</a:t>
            </a:r>
            <a:r>
              <a:rPr lang="th-TH" sz="3200" b="1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 และแผนการส่งมอบพื้นที่ โครงการรถไฟฟ้าสายสีเขียวฯ ตามสัญญา</a:t>
            </a:r>
            <a:endParaRPr lang="en-US" sz="3200" b="1">
              <a:solidFill>
                <a:schemeClr val="tx2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3187" name="Content Placeholder 5" descr="C3-C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42938"/>
            <a:ext cx="9144000" cy="62150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4873625"/>
          </a:xfrm>
        </p:spPr>
        <p:txBody>
          <a:bodyPr/>
          <a:lstStyle/>
          <a:p>
            <a:pPr marL="625475" indent="-266700" eaLnBrk="1" hangingPunct="1">
              <a:buFont typeface="Arial" charset="0"/>
              <a:buNone/>
              <a:tabLst>
                <a:tab pos="625475" algn="l"/>
              </a:tabLst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28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แนวทางการแก้ไข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625475" indent="-266700" eaLnBrk="1" hangingPunct="1">
              <a:tabLst>
                <a:tab pos="625475" algn="l"/>
              </a:tabLst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รฟม. ได้มีการจัดทำแผนการส่ง</a:t>
            </a: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มอบพื้นที่ใหม่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Best Effort Plan)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โดยมีการปรับแผนการเวนคืนที่ดินให้สอดคล้องกับแผนการก่อสร้างของผู้รับเหมาแต่ละรายให้มากที่สุด </a:t>
            </a: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จากนั้น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รฟม. </a:t>
            </a: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จึงเจรจา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ให้ผู้รับเหมาเร่งรัดงานจากแผนงานตามสัญญาเดิม (โดยพยายามไม่ให้มีค่าใช้จ่ายเพิ่ม) เพื่อพยายามรักษาเป้าหมายการแล้วเสร็จของงาน 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(Completion Date)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ตามแผนงานของ รฟม. ให้ได้    </a:t>
            </a:r>
          </a:p>
          <a:p>
            <a:pPr marL="625475" indent="-266700" eaLnBrk="1" hangingPunct="1">
              <a:buFont typeface="Arial" charset="0"/>
              <a:buNone/>
              <a:tabLst>
                <a:tab pos="625475" algn="l"/>
              </a:tabLst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28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ผลการดำเนินการ</a:t>
            </a:r>
          </a:p>
          <a:p>
            <a:pPr marL="625475" indent="-266700" eaLnBrk="1" hangingPunct="1">
              <a:tabLst>
                <a:tab pos="625475" algn="l"/>
              </a:tabLst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บรรลุผลสำเร็จ ขณะนี้แผนงานก่อสร้างยังอยู่ใน</a:t>
            </a: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เป้าหมาย ไม่มีต่อเวลา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625475" indent="-266700" eaLnBrk="1" hangingPunct="1">
              <a:tabLst>
                <a:tab pos="625475" algn="l"/>
              </a:tabLst>
            </a:pP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163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tabLst>
                <a:tab pos="1439863" algn="l"/>
                <a:tab pos="1520825" algn="l"/>
              </a:tabLst>
              <a:defRPr/>
            </a:pPr>
            <a:r>
              <a:rPr lang="th-TH" sz="32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ความไม่สอดคล้องในเรื่องแผนการส่งมอบพื้นที่ กับแผนการแล้ว                                          เสร็จของงานก่อสร้าง</a:t>
            </a:r>
            <a:r>
              <a:rPr lang="en-US" sz="32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3200" b="1" spc="-100" dirty="0">
              <a:solidFill>
                <a:schemeClr val="tx2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215063"/>
            <a:ext cx="9144000" cy="642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sz="36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แผนงานมีความวิกฤตมาก จึงมีโอกาสผิดแผนสูง </a:t>
            </a:r>
            <a:r>
              <a:rPr lang="en-US" sz="36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 Zero Float )</a:t>
            </a:r>
            <a:endParaRPr lang="th-TH" sz="3600" b="1" u="sng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Z:\กบก4\2. โครงการรถไฟฟ้าสายสีเขียว (GRN) สัญญาที่ 2 UN-SH-CH\HOA แผนการส่งมอบพื้นที่\Game\PPT-คณะอนุกลั่นกรอง\KD-Revise.png"/>
          <p:cNvPicPr>
            <a:picLocks noChangeAspect="1" noChangeArrowheads="1"/>
          </p:cNvPicPr>
          <p:nvPr/>
        </p:nvPicPr>
        <p:blipFill>
          <a:blip r:embed="rId2" cstate="print"/>
          <a:srcRect b="23611"/>
          <a:stretch>
            <a:fillRect/>
          </a:stretch>
        </p:blipFill>
        <p:spPr bwMode="auto">
          <a:xfrm>
            <a:off x="206375" y="1428750"/>
            <a:ext cx="879475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642937"/>
          </a:xfrm>
          <a:solidFill>
            <a:schemeClr val="bg1"/>
          </a:solidFill>
          <a:ln w="38100"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u="sng" spc="-50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Key Date</a:t>
            </a:r>
            <a:r>
              <a:rPr lang="th-TH" sz="3200" b="1" u="sng" spc="-50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 และแผนการส่งมอบพื้นที่ โครงการรถไฟฟ้าสายสีเขียวฯ (ปรับปรุงแล้ว)</a:t>
            </a:r>
            <a:endParaRPr lang="en-US" sz="3200" b="1" u="sng" spc="-50" dirty="0">
              <a:solidFill>
                <a:schemeClr val="tx2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3176588" y="1033463"/>
            <a:ext cx="323850" cy="39528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5238" name="TextBox 32"/>
          <p:cNvSpPr txBox="1">
            <a:spLocks noChangeArrowheads="1"/>
          </p:cNvSpPr>
          <p:nvPr/>
        </p:nvSpPr>
        <p:spPr bwMode="auto">
          <a:xfrm>
            <a:off x="3500438" y="866775"/>
            <a:ext cx="3214687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HOA = </a:t>
            </a:r>
            <a:r>
              <a:rPr 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90 วันนับจาก </a:t>
            </a:r>
            <a:r>
              <a:rPr lang="en-US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NTC </a:t>
            </a:r>
            <a:endParaRPr lang="th-TH" sz="2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ts val="2000"/>
              </a:lnSpc>
            </a:pP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(ภายในวันที่ 29 สิงหาคม 2558)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16200000" flipH="1">
            <a:off x="1094582" y="3594894"/>
            <a:ext cx="4500562" cy="2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38"/>
            <a:ext cx="9144000" cy="5000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28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ประเด็นปัญหา/อุปสรรค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717550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รฟม. ได้มีการประมูลร่วมกับ กฟน. มาแล้วในโครงการรถไฟฟ้าสายสีน้ำเงินส่วนต่อขยายสัญญาที่ </a:t>
            </a:r>
            <a:r>
              <a:rPr lang="x-none" sz="280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x-none" sz="280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และจากประสบการณ์ในโครงการที่ผ่านมา พบว่าการดำเนินการรื้อย้ายของ กฟน. มีความล่าช้ามากและเป็นอุปสรรค ทำให้ รฟม. ไม่สามารถก่อสร้างงานสถานีให้เป็นไปตามแผนงานได้ โดยเฉพาะงานก่อสร้างคาน </a:t>
            </a:r>
            <a:r>
              <a:rPr lang="x-none" sz="280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Crossbeam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ซึ่งก่อให้เกิดความเสียหายแก่ รฟม.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717550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ความล่าช้าในการดำเนินงานกับ กฟน. ส่งผลให้งานก่อสร้างรถไฟฟ้าสายสีเขียวใต้มีความล่าช้า และต้องขยายสัญญาออกไป 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8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163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algn="l" eaLnBrk="1" hangingPunct="1">
              <a:tabLst>
                <a:tab pos="1439863" algn="l"/>
                <a:tab pos="1520825" algn="l"/>
              </a:tabLst>
            </a:pPr>
            <a:r>
              <a:rPr lang="th-TH" sz="3200" b="1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ปัญหาการย้ายสายไฟฟ้าลงดินของ กฟน. ของโครงการ ซึ่ง กฟน. ได้ประมูลร่วมกับ รฟม.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Presentation Outline</a:t>
            </a:r>
            <a:endParaRPr lang="th-TH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752600"/>
            <a:ext cx="6553200" cy="4572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th-TH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โครงการที่ รฟม. รับผิดชอบ และเป้าหมายในบทบาท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ของ รฟม. ในอนาคต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Tools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ของ รฟม. เพื่อสู่เป้าหมาย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Key success Factor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Making the Impossible possible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  <p:bldP spid="24883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Box 6"/>
          <p:cNvSpPr txBox="1">
            <a:spLocks noChangeArrowheads="1"/>
          </p:cNvSpPr>
          <p:nvPr/>
        </p:nvSpPr>
        <p:spPr bwMode="auto">
          <a:xfrm>
            <a:off x="-214313" y="214313"/>
            <a:ext cx="9572626" cy="58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100" b="1" u="sng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งาน </a:t>
            </a:r>
            <a:r>
              <a:rPr lang="en-US" sz="3100" b="1" u="sng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Crossbeam </a:t>
            </a:r>
            <a:r>
              <a:rPr lang="th-TH" sz="3100" b="1" u="sng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บริเวณสถานีจรัญสนิทวงศ์ 13 รถไฟฟ้าสายสีน้ำเงินฯ สัญญาที่ 3</a:t>
            </a:r>
            <a:r>
              <a:rPr lang="en-US" sz="3100" b="1" u="sng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3100" b="1" u="sng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7283" name="Picture 3" descr="Z:\กบก5\Green Line North Project\21_คณะอนุกรรมการกลั่นกรอง\รูป Cross beam\IMG_5366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890588"/>
            <a:ext cx="8128000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643688" y="5476875"/>
            <a:ext cx="18573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ordia New"/>
              </a:rPr>
              <a:t>13 / 10 / 2557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38"/>
            <a:ext cx="9144000" cy="50006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sz="28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แนวทางการแก้ไข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1813" indent="-17303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ต้องแจ้งประเด็นปัญหาในโครงการที่ผ่านมาให้ กฟน. ทราบ โดย รฟม. ควรเสนอตัวเข้าไปร่วมรับรู้และร่วมผลักดันงานของ กฟน. ให้เป็นไปอย่างมีประสิทธิภาพ ซึ่ง</a:t>
            </a: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อาจทำ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ได้โดยการจัดตั้ง 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Task Force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ที่ประกอบด้วยผู้แทนจากทั้ง 2 ฝ่าย เพื่อร่วมกันหาแนวทางเพื่อแก้ปัญหา</a:t>
            </a:r>
          </a:p>
          <a:p>
            <a:pPr marL="531813" indent="-17303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ผลการดำเนินการ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1813" indent="-17303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การแถลง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ข่าวถึงข้อตกลงร่วม 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(MOU)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ในการร่วมมือกันระหว่าง 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en-US" sz="2800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หน่วยงาน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ซึ่งมีการมอบหมายผู้แทนจากทั้ง 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หน่วยงานเข้าร่วมแก้ปัญหาในรูปแบบของ </a:t>
            </a:r>
            <a:r>
              <a:rPr lang="en-US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Steering committee</a:t>
            </a:r>
          </a:p>
          <a:p>
            <a:pPr marL="531813" indent="-17303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งานรื้อย้ายสายไฟของ กฟน. มีความก้าวหน้ามากกว่าแผนงาน ทำให้ไม่เป็นอุปสรรคต่องานก่อสร้างรถไฟฟ้าของ รฟม.</a:t>
            </a:r>
            <a:endParaRPr lang="en-US" sz="28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8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endParaRPr lang="en-US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30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163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algn="l" eaLnBrk="1" hangingPunct="1">
              <a:tabLst>
                <a:tab pos="1439863" algn="l"/>
                <a:tab pos="1520825" algn="l"/>
              </a:tabLst>
            </a:pPr>
            <a:r>
              <a:rPr lang="th-TH" sz="3200" b="1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ปัญหาการย้ายสายไฟฟ้าลงดินของ กฟน. ของโครงการ ซึ่ง กฟน. ได้ประมูลร่วมกับ รฟม.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6215063"/>
            <a:ext cx="9144000" cy="642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sz="36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กฟน. อาจเปลี่ยนใจ หรือตอบสนองช้าต่อข้อเสนอของ รฟม.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78021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99331" name="Title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552728" cy="864096"/>
          </a:xfrm>
          <a:solidFill>
            <a:schemeClr val="accent1">
              <a:alpha val="61960"/>
            </a:schemeClr>
          </a:solidFill>
        </p:spPr>
        <p:txBody>
          <a:bodyPr/>
          <a:lstStyle/>
          <a:p>
            <a:pPr algn="l" eaLnBrk="1" hangingPunct="1">
              <a:lnSpc>
                <a:spcPts val="3000"/>
              </a:lnSpc>
            </a:pP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ลงนาม 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MOU 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ระหว่าง รฟม. 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/ 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กฟน. </a:t>
            </a:r>
            <a:endParaRPr lang="en-US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8280920" cy="208823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การแก้ไขปัญหาการ</a:t>
            </a:r>
            <a:r>
              <a:rPr lang="th-TH" sz="5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ก่อสร้าง</a:t>
            </a:r>
            <a:br>
              <a:rPr lang="th-TH" sz="5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ปล่อง</a:t>
            </a:r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ระบายอากาศและหนีภัย 3</a:t>
            </a:r>
            <a:endParaRPr lang="fr-CA" sz="5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CA" sz="3800" b="1" dirty="0">
              <a:solidFill>
                <a:schemeClr val="accent2">
                  <a:lumMod val="50000"/>
                </a:schemeClr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179512" y="3501008"/>
            <a:ext cx="8964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Intervention Shaft 3 (IVS3)</a:t>
            </a:r>
            <a:endParaRPr lang="th-TH" sz="48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re 1"/>
          <p:cNvSpPr>
            <a:spLocks noGrp="1"/>
          </p:cNvSpPr>
          <p:nvPr>
            <p:ph type="title"/>
          </p:nvPr>
        </p:nvSpPr>
        <p:spPr>
          <a:xfrm>
            <a:off x="107950" y="269875"/>
            <a:ext cx="8928100" cy="1143000"/>
          </a:xfrm>
        </p:spPr>
        <p:txBody>
          <a:bodyPr/>
          <a:lstStyle/>
          <a:p>
            <a:pPr eaLnBrk="1" hangingPunct="1"/>
            <a:r>
              <a:rPr lang="th-TH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แบบโครงสร้างและถนนถาวรเข้า </a:t>
            </a:r>
            <a:r>
              <a:rPr lang="en-US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IVS 3</a:t>
            </a:r>
          </a:p>
        </p:txBody>
      </p:sp>
      <p:pic>
        <p:nvPicPr>
          <p:cNvPr id="101379" name="Picture 3" descr="C:\Users\JOE\Desktop\BSV3-AR-3001-0.jpg"/>
          <p:cNvPicPr>
            <a:picLocks noChangeAspect="1" noChangeArrowheads="1"/>
          </p:cNvPicPr>
          <p:nvPr/>
        </p:nvPicPr>
        <p:blipFill>
          <a:blip r:embed="rId2" cstate="print"/>
          <a:srcRect l="6317" t="3355" r="2267" b="2061"/>
          <a:stretch>
            <a:fillRect/>
          </a:stretch>
        </p:blipFill>
        <p:spPr bwMode="auto">
          <a:xfrm>
            <a:off x="1116013" y="1268413"/>
            <a:ext cx="6915150" cy="5057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:\Documents\CK-MRTA Blue line Extension Peoject\Work\Project Presentation\Presentation for Problem and Obstruction of Contract 2\Data\IVS3\Panorama 1.JPG"/>
          <p:cNvPicPr>
            <a:picLocks noChangeAspect="1" noChangeArrowheads="1"/>
          </p:cNvPicPr>
          <p:nvPr/>
        </p:nvPicPr>
        <p:blipFill>
          <a:blip r:embed="rId2" cstate="print"/>
          <a:srcRect l="6190" t="13940" r="6958" b="8031"/>
          <a:stretch>
            <a:fillRect/>
          </a:stretch>
        </p:blipFill>
        <p:spPr bwMode="auto">
          <a:xfrm>
            <a:off x="1600200" y="493713"/>
            <a:ext cx="5748338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H="1">
            <a:off x="5657850" y="565150"/>
            <a:ext cx="569913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148263" y="565150"/>
            <a:ext cx="509587" cy="636588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8313" y="6091238"/>
            <a:ext cx="19431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5876925"/>
            <a:ext cx="2735263" cy="83185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charset="0"/>
              </a:rPr>
              <a:t>Permanent Access to be constructed</a:t>
            </a:r>
            <a:endParaRPr lang="th-TH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00788" y="365125"/>
            <a:ext cx="2914650" cy="40005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charset="0"/>
              </a:rPr>
              <a:t>IVS3 Construction Area</a:t>
            </a:r>
            <a:endParaRPr lang="th-TH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08" name="TextBox 14"/>
          <p:cNvSpPr txBox="1">
            <a:spLocks noChangeArrowheads="1"/>
          </p:cNvSpPr>
          <p:nvPr/>
        </p:nvSpPr>
        <p:spPr bwMode="auto">
          <a:xfrm>
            <a:off x="463550" y="493713"/>
            <a:ext cx="316865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400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ถนนถาวรเข้า </a:t>
            </a:r>
            <a:r>
              <a:rPr lang="en-US" sz="400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IVS 3</a:t>
            </a:r>
            <a:endParaRPr lang="en-US" sz="4000" b="1">
              <a:solidFill>
                <a:srgbClr val="000000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6329363" cy="646113"/>
          </a:xfrm>
          <a:extLst/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th-TH" sz="3200" b="1" u="sng" dirty="0">
                <a:solidFill>
                  <a:srgbClr val="FFFF00"/>
                </a:solidFill>
                <a:latin typeface="+mn-lt"/>
              </a:rPr>
              <a:t>เรื่องเดิม</a:t>
            </a:r>
            <a:endParaRPr lang="fr-CA" sz="3200" b="1" u="sng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3427" name="Espace réservé du contenu 2"/>
          <p:cNvSpPr>
            <a:spLocks noGrp="1"/>
          </p:cNvSpPr>
          <p:nvPr>
            <p:ph idx="1"/>
          </p:nvPr>
        </p:nvSpPr>
        <p:spPr>
          <a:xfrm>
            <a:off x="1143000" y="1143000"/>
            <a:ext cx="7150100" cy="3349625"/>
          </a:xfrm>
        </p:spPr>
        <p:txBody>
          <a:bodyPr/>
          <a:lstStyle/>
          <a:p>
            <a:pPr algn="thaiDist" eaLnBrk="1" hangingPunct="1">
              <a:buSzPct val="50000"/>
              <a:buFont typeface="Wingdings" pitchFamily="2" charset="2"/>
              <a:buChar char="v"/>
            </a:pPr>
            <a:r>
              <a:rPr lang="th-TH" sz="2800" b="1" dirty="0">
                <a:solidFill>
                  <a:srgbClr val="FFFF00"/>
                </a:solidFill>
                <a:cs typeface="TH Niramit AS" pitchFamily="2" charset="-34"/>
              </a:rPr>
              <a:t>กทม. ได้มีหนังสือแจ้ง ไม่อนุญาตให้</a:t>
            </a:r>
            <a:r>
              <a:rPr lang="en-US" sz="2800" b="1" dirty="0">
                <a:solidFill>
                  <a:srgbClr val="FFFF00"/>
                </a:solidFill>
                <a:cs typeface="TH Niramit AS" pitchFamily="2" charset="-34"/>
              </a:rPr>
              <a:t> </a:t>
            </a:r>
            <a:r>
              <a:rPr lang="th-TH" sz="2800" b="1" dirty="0">
                <a:solidFill>
                  <a:srgbClr val="FFFF00"/>
                </a:solidFill>
                <a:cs typeface="TH Niramit AS" pitchFamily="2" charset="-34"/>
              </a:rPr>
              <a:t>รฟม. ก่อสร้างทางเข้า-ออกบนคลองกุฎีจีน</a:t>
            </a:r>
            <a:r>
              <a:rPr lang="en-US" sz="2800" b="1" dirty="0">
                <a:solidFill>
                  <a:srgbClr val="FFFF00"/>
                </a:solidFill>
                <a:cs typeface="TH Niramit AS" pitchFamily="2" charset="-34"/>
              </a:rPr>
              <a:t> </a:t>
            </a:r>
            <a:r>
              <a:rPr lang="th-TH" sz="2800" b="1" dirty="0">
                <a:solidFill>
                  <a:srgbClr val="FFFF00"/>
                </a:solidFill>
                <a:cs typeface="TH Niramit AS" pitchFamily="2" charset="-34"/>
              </a:rPr>
              <a:t>เมื่อวันที่ 9 สิงหาคม 2554 เนื่องจากจะเป็นอุปสรรคในการดูแลบำรุงรักษาคูคลองและการระบายน้ำ</a:t>
            </a:r>
          </a:p>
          <a:p>
            <a:pPr algn="thaiDist" eaLnBrk="1" hangingPunct="1">
              <a:buSzPct val="50000"/>
              <a:buFont typeface="Wingdings" pitchFamily="2" charset="2"/>
              <a:buChar char="v"/>
            </a:pPr>
            <a:r>
              <a:rPr lang="th-TH" sz="2800" b="1" dirty="0">
                <a:solidFill>
                  <a:srgbClr val="FFFF00"/>
                </a:solidFill>
                <a:cs typeface="TH Niramit AS" pitchFamily="2" charset="-34"/>
              </a:rPr>
              <a:t>ในการประชุมเมื่อวันที่ 18 พฤศจิกายน รฟม. ตัดสินใจเปลี่ยนตำแหน่งเวนคืนที่ดิน โดยจะมีการดำเนินการเจรจากับเจ้าของที่ดินตำแหน่งใหม่</a:t>
            </a:r>
            <a:endParaRPr lang="en-US" sz="2800" b="1" dirty="0">
              <a:solidFill>
                <a:srgbClr val="FFFF00"/>
              </a:solidFill>
              <a:cs typeface="TH Niramit AS" pitchFamily="2" charset="-34"/>
            </a:endParaRPr>
          </a:p>
          <a:p>
            <a:pPr eaLnBrk="1" hangingPunct="1">
              <a:buSzPct val="50000"/>
              <a:buFont typeface="Wingdings" pitchFamily="2" charset="2"/>
              <a:buChar char="v"/>
            </a:pPr>
            <a:endParaRPr lang="th-TH" sz="2600" b="1" dirty="0">
              <a:solidFill>
                <a:srgbClr val="FFFF00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2057400" y="3810000"/>
            <a:ext cx="2667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u="sng" dirty="0">
                <a:solidFill>
                  <a:srgbClr val="FFFF00"/>
                </a:solidFill>
                <a:latin typeface="Calibri"/>
                <a:cs typeface="Angsana New"/>
              </a:rPr>
              <a:t>ประเด็นพิจารณา</a:t>
            </a:r>
            <a:endParaRPr lang="fr-CA" b="1" u="sng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03429" name="Espace réservé du contenu 2"/>
          <p:cNvSpPr txBox="1">
            <a:spLocks/>
          </p:cNvSpPr>
          <p:nvPr/>
        </p:nvSpPr>
        <p:spPr bwMode="auto">
          <a:xfrm>
            <a:off x="3886200" y="4648200"/>
            <a:ext cx="480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50000"/>
              <a:buFont typeface="Wingdings" pitchFamily="2" charset="2"/>
              <a:buChar char="v"/>
            </a:pPr>
            <a:r>
              <a:rPr lang="th-TH" b="1">
                <a:solidFill>
                  <a:srgbClr val="FFFF00"/>
                </a:solidFill>
                <a:latin typeface="Calibri" pitchFamily="34" charset="0"/>
                <a:cs typeface="TH Niramit AS" pitchFamily="2" charset="-34"/>
              </a:rPr>
              <a:t>แผนการก่อสร้าง</a:t>
            </a:r>
          </a:p>
          <a:p>
            <a:pPr marL="342900" indent="-342900">
              <a:spcBef>
                <a:spcPct val="20000"/>
              </a:spcBef>
              <a:buSzPct val="50000"/>
              <a:buFont typeface="Wingdings" pitchFamily="2" charset="2"/>
              <a:buChar char="v"/>
            </a:pPr>
            <a:r>
              <a:rPr lang="th-TH" b="1">
                <a:solidFill>
                  <a:srgbClr val="FFFF00"/>
                </a:solidFill>
                <a:latin typeface="Calibri" pitchFamily="34" charset="0"/>
                <a:cs typeface="TH Niramit AS" pitchFamily="2" charset="-34"/>
              </a:rPr>
              <a:t>แนวทางการจัดการกรรมสิทธิ์ที่ดิน</a:t>
            </a:r>
            <a:endParaRPr lang="en-US" b="1">
              <a:solidFill>
                <a:srgbClr val="FFFF00"/>
              </a:solidFill>
              <a:latin typeface="Calibri" pitchFamily="34" charset="0"/>
              <a:cs typeface="TH Niramit AS" pitchFamily="2" charset="-34"/>
            </a:endParaRPr>
          </a:p>
          <a:p>
            <a:pPr marL="342900" indent="-342900">
              <a:spcBef>
                <a:spcPct val="20000"/>
              </a:spcBef>
              <a:buSzPct val="50000"/>
            </a:pPr>
            <a:endParaRPr lang="th-TH" sz="2600" b="1">
              <a:solidFill>
                <a:srgbClr val="FFFF00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re 1"/>
          <p:cNvSpPr>
            <a:spLocks noGrp="1"/>
          </p:cNvSpPr>
          <p:nvPr>
            <p:ph type="title"/>
          </p:nvPr>
        </p:nvSpPr>
        <p:spPr>
          <a:xfrm>
            <a:off x="107950" y="269875"/>
            <a:ext cx="8928100" cy="1143000"/>
          </a:xfrm>
        </p:spPr>
        <p:txBody>
          <a:bodyPr/>
          <a:lstStyle/>
          <a:p>
            <a:pPr eaLnBrk="1" hangingPunct="1"/>
            <a:r>
              <a:rPr lang="th-TH" sz="40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การขออนุญาตก่อสร้างทางเข้า-ออกบนคลองกุฎีจีน</a:t>
            </a:r>
            <a:endParaRPr lang="en-US" sz="4000" b="1" dirty="0">
              <a:solidFill>
                <a:srgbClr val="FFFF00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88840"/>
            <a:ext cx="3443588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60574"/>
            <a:ext cx="3391343" cy="479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Callout 1 5"/>
          <p:cNvSpPr/>
          <p:nvPr/>
        </p:nvSpPr>
        <p:spPr>
          <a:xfrm>
            <a:off x="611188" y="1412875"/>
            <a:ext cx="3455987" cy="503238"/>
          </a:xfrm>
          <a:prstGeom prst="borderCallout1">
            <a:avLst>
              <a:gd name="adj1" fmla="val 77946"/>
              <a:gd name="adj2" fmla="val -5399"/>
              <a:gd name="adj3" fmla="val 72400"/>
              <a:gd name="adj4" fmla="val -5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หนังสือ </a:t>
            </a:r>
            <a:r>
              <a:rPr lang="th-TH" sz="2400" dirty="0" smtClean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ช. </a:t>
            </a:r>
            <a:r>
              <a:rPr lang="th-TH" sz="2400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การช่างขออนุญาตก่อสร้าง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5724525" y="1412875"/>
            <a:ext cx="2735263" cy="503238"/>
          </a:xfrm>
          <a:prstGeom prst="borderCallout1">
            <a:avLst>
              <a:gd name="adj1" fmla="val 77946"/>
              <a:gd name="adj2" fmla="val -5399"/>
              <a:gd name="adj3" fmla="val 72400"/>
              <a:gd name="adj4" fmla="val -5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หนังสือ กทม. ตอบไม่อนุญาต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14313" y="533400"/>
            <a:ext cx="89296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แก้ปัญหาโดยการเพิ่มการเวนคืนทางเข้า-ออก </a:t>
            </a:r>
            <a:r>
              <a:rPr lang="en-US" sz="36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IVS3  </a:t>
            </a:r>
            <a:r>
              <a:rPr lang="th-TH" sz="36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(</a:t>
            </a:r>
            <a:r>
              <a:rPr lang="en-US" sz="36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2 Options)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900113" y="2060575"/>
            <a:ext cx="2087562" cy="431800"/>
          </a:xfrm>
          <a:prstGeom prst="borderCallout1">
            <a:avLst>
              <a:gd name="adj1" fmla="val 77946"/>
              <a:gd name="adj2" fmla="val -5399"/>
              <a:gd name="adj3" fmla="val 72400"/>
              <a:gd name="adj4" fmla="val -5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Option</a:t>
            </a:r>
            <a:r>
              <a:rPr lang="th-TH" sz="2400" b="1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 1</a:t>
            </a:r>
            <a:endParaRPr lang="th-TH" sz="2400" dirty="0">
              <a:solidFill>
                <a:prstClr val="white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5940425" y="2060575"/>
            <a:ext cx="2087563" cy="431800"/>
          </a:xfrm>
          <a:prstGeom prst="borderCallout1">
            <a:avLst>
              <a:gd name="adj1" fmla="val 77946"/>
              <a:gd name="adj2" fmla="val -5399"/>
              <a:gd name="adj3" fmla="val 72400"/>
              <a:gd name="adj4" fmla="val -5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Option</a:t>
            </a:r>
            <a:r>
              <a:rPr lang="th-TH" sz="2400" b="1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 2</a:t>
            </a:r>
            <a:endParaRPr lang="th-TH" sz="2400" dirty="0">
              <a:solidFill>
                <a:prstClr val="white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054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2781300"/>
            <a:ext cx="4456113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70200"/>
            <a:ext cx="4456112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re 1"/>
          <p:cNvSpPr>
            <a:spLocks noGrp="1"/>
          </p:cNvSpPr>
          <p:nvPr>
            <p:ph type="title"/>
          </p:nvPr>
        </p:nvSpPr>
        <p:spPr>
          <a:xfrm>
            <a:off x="107950" y="269875"/>
            <a:ext cx="8928100" cy="1143000"/>
          </a:xfrm>
        </p:spPr>
        <p:txBody>
          <a:bodyPr/>
          <a:lstStyle/>
          <a:p>
            <a:pPr eaLnBrk="1" hangingPunct="1"/>
            <a:r>
              <a:rPr lang="th-TH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การพิจารณา ย้ายตำแน่ง </a:t>
            </a:r>
            <a:r>
              <a:rPr lang="en-US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IVS3</a:t>
            </a:r>
            <a:r>
              <a:rPr lang="th-TH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(มี</a:t>
            </a:r>
            <a:r>
              <a:rPr lang="en-US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 2 Options)</a:t>
            </a: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2636838"/>
            <a:ext cx="4456113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275"/>
            <a:ext cx="4456113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Callout 1 5"/>
          <p:cNvSpPr/>
          <p:nvPr/>
        </p:nvSpPr>
        <p:spPr>
          <a:xfrm>
            <a:off x="900113" y="2060575"/>
            <a:ext cx="2087562" cy="431800"/>
          </a:xfrm>
          <a:prstGeom prst="borderCallout1">
            <a:avLst>
              <a:gd name="adj1" fmla="val 77946"/>
              <a:gd name="adj2" fmla="val -5399"/>
              <a:gd name="adj3" fmla="val 72400"/>
              <a:gd name="adj4" fmla="val -5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Option</a:t>
            </a:r>
            <a:r>
              <a:rPr lang="th-TH" sz="2400" b="1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 1</a:t>
            </a:r>
            <a:endParaRPr lang="th-TH" sz="2400" dirty="0">
              <a:solidFill>
                <a:prstClr val="white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5940425" y="2060575"/>
            <a:ext cx="2087563" cy="431800"/>
          </a:xfrm>
          <a:prstGeom prst="borderCallout1">
            <a:avLst>
              <a:gd name="adj1" fmla="val 77946"/>
              <a:gd name="adj2" fmla="val -5399"/>
              <a:gd name="adj3" fmla="val 72400"/>
              <a:gd name="adj4" fmla="val -5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Option</a:t>
            </a:r>
            <a:r>
              <a:rPr lang="th-TH" sz="2400" b="1" dirty="0">
                <a:solidFill>
                  <a:prstClr val="white"/>
                </a:solidFill>
                <a:latin typeface="TH Niramit AS" pitchFamily="2" charset="-34"/>
                <a:cs typeface="TH Niramit AS" pitchFamily="2" charset="-34"/>
              </a:rPr>
              <a:t> 2</a:t>
            </a:r>
            <a:endParaRPr lang="th-TH" sz="2400" dirty="0">
              <a:solidFill>
                <a:prstClr val="white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3071813"/>
            <a:ext cx="7407275" cy="14716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  <a:latin typeface="TH SarabunPSK" pitchFamily="34" charset="-34"/>
                <a:cs typeface="TH SarabunPSK" pitchFamily="34" charset="-34"/>
              </a:rPr>
              <a:t>Insert </a:t>
            </a:r>
            <a:r>
              <a:rPr lang="th-TH" dirty="0">
                <a:solidFill>
                  <a:schemeClr val="tx2">
                    <a:satMod val="13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ตาราง โดยเปลี่ยนตัวเลขเป็นล้านบาท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1357313"/>
            <a:ext cx="7407275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57313" y="1143000"/>
          <a:ext cx="7358114" cy="52864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0812">
                  <a:extLst>
                    <a:ext uri="{9D8B030D-6E8A-4147-A177-3AD203B41FA5}"/>
                  </a:extLst>
                </a:gridCol>
                <a:gridCol w="1560812">
                  <a:extLst>
                    <a:ext uri="{9D8B030D-6E8A-4147-A177-3AD203B41FA5}"/>
                  </a:extLst>
                </a:gridCol>
                <a:gridCol w="1858109">
                  <a:extLst>
                    <a:ext uri="{9D8B030D-6E8A-4147-A177-3AD203B41FA5}"/>
                  </a:extLst>
                </a:gridCol>
                <a:gridCol w="1189190">
                  <a:extLst>
                    <a:ext uri="{9D8B030D-6E8A-4147-A177-3AD203B41FA5}"/>
                  </a:extLst>
                </a:gridCol>
                <a:gridCol w="1189191">
                  <a:extLst>
                    <a:ext uri="{9D8B030D-6E8A-4147-A177-3AD203B41FA5}"/>
                  </a:extLst>
                </a:gridCol>
              </a:tblGrid>
              <a:tr h="1225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สัญญางานโยธา</a:t>
                      </a:r>
                      <a:endParaRPr lang="en-US" sz="2000" dirty="0">
                        <a:solidFill>
                          <a:schemeClr val="tx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มูลค่างาน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ล้านบาท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r>
                        <a:rPr lang="en-US" sz="1600" b="0" spc="-1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</a:t>
                      </a:r>
                      <a:r>
                        <a:rPr lang="th-TH" sz="1600" b="0" spc="-1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ไม่มีภาษีมูลค่าเพิ่ม</a:t>
                      </a:r>
                      <a:r>
                        <a:rPr lang="en-US" sz="1600" b="0" spc="-100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ผู้รับเหมา</a:t>
                      </a:r>
                      <a:endParaRPr lang="en-US" sz="2000" dirty="0">
                        <a:solidFill>
                          <a:schemeClr val="tx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วันเริ่มงาน</a:t>
                      </a:r>
                      <a:endParaRPr lang="en-US" sz="2000" dirty="0">
                        <a:solidFill>
                          <a:schemeClr val="tx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วันแล้วเสร็จ</a:t>
                      </a:r>
                      <a:endParaRPr lang="en-US" sz="2000" dirty="0">
                        <a:solidFill>
                          <a:schemeClr val="tx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968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สัญญาที่</a:t>
                      </a:r>
                      <a:r>
                        <a:rPr lang="en-US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1</a:t>
                      </a:r>
                      <a:endParaRPr lang="en-US" sz="2800" b="1" spc="-100" baseline="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14,292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กิจการร่วมค้า </a:t>
                      </a:r>
                      <a:r>
                        <a:rPr lang="en-US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CKTC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10 </a:t>
                      </a: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พ.ย. 52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22 ก.ค. 56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1061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สัญญาที่</a:t>
                      </a:r>
                      <a:r>
                        <a:rPr lang="en-US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2</a:t>
                      </a:r>
                      <a:endParaRPr lang="en-US" sz="2800" b="1" spc="-100" baseline="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13,100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บ. ซิโน-ไทยฯ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 มี.ค. 53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 พ.ย. 56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110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สัญญาที่ 3</a:t>
                      </a:r>
                      <a:endParaRPr lang="en-US" sz="2800" b="1" spc="-100" baseline="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 5,025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กิจการร่วมค้า </a:t>
                      </a:r>
                      <a:r>
                        <a:rPr lang="en-US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PAR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 มี.ค. 53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22 ก.พ. 57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930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สัญญาที่</a:t>
                      </a:r>
                      <a:r>
                        <a:rPr lang="en-US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 3,663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(อยู่ระหว่างคัดเลือก)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71722" name="Picture 7" descr="Captu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025525"/>
            <a:ext cx="842010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3" name="TextBox 136"/>
          <p:cNvSpPr txBox="1">
            <a:spLocks noChangeArrowheads="1"/>
          </p:cNvSpPr>
          <p:nvPr/>
        </p:nvSpPr>
        <p:spPr bwMode="auto">
          <a:xfrm>
            <a:off x="552450" y="1416050"/>
            <a:ext cx="3019425" cy="369888"/>
          </a:xfrm>
          <a:prstGeom prst="rect">
            <a:avLst/>
          </a:prstGeom>
          <a:solidFill>
            <a:srgbClr val="7030A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PUN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สายสีม่วงเหนือ (บางใหญ่ - เตาปูน)</a:t>
            </a:r>
          </a:p>
        </p:txBody>
      </p:sp>
      <p:sp>
        <p:nvSpPr>
          <p:cNvPr id="71724" name="TextBox 136"/>
          <p:cNvSpPr txBox="1">
            <a:spLocks noChangeArrowheads="1"/>
          </p:cNvSpPr>
          <p:nvPr/>
        </p:nvSpPr>
        <p:spPr bwMode="auto">
          <a:xfrm>
            <a:off x="6400800" y="2438400"/>
            <a:ext cx="2447925" cy="369888"/>
          </a:xfrm>
          <a:prstGeom prst="rect">
            <a:avLst/>
          </a:prstGeom>
          <a:solidFill>
            <a:srgbClr val="FF99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7)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PIL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สายสีชมพู (แคราย - มีนบุรี)</a:t>
            </a:r>
          </a:p>
        </p:txBody>
      </p:sp>
      <p:sp>
        <p:nvSpPr>
          <p:cNvPr id="71725" name="TextBox 136"/>
          <p:cNvSpPr txBox="1">
            <a:spLocks noChangeArrowheads="1"/>
          </p:cNvSpPr>
          <p:nvPr/>
        </p:nvSpPr>
        <p:spPr bwMode="auto">
          <a:xfrm>
            <a:off x="677863" y="3679825"/>
            <a:ext cx="2971800" cy="647700"/>
          </a:xfrm>
          <a:prstGeom prst="rect">
            <a:avLst/>
          </a:prstGeom>
          <a:solidFill>
            <a:srgbClr val="3366CC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3)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BLW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สายสีน้ำเงินตะวันตก </a:t>
            </a:r>
          </a:p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(บางซื่อ – ท่าพระ / หัวลำโพง – บางแค)</a:t>
            </a:r>
          </a:p>
        </p:txBody>
      </p:sp>
      <p:sp>
        <p:nvSpPr>
          <p:cNvPr id="71726" name="TextBox 136"/>
          <p:cNvSpPr txBox="1">
            <a:spLocks noChangeArrowheads="1"/>
          </p:cNvSpPr>
          <p:nvPr/>
        </p:nvSpPr>
        <p:spPr bwMode="auto">
          <a:xfrm>
            <a:off x="6873875" y="3429000"/>
            <a:ext cx="1981200" cy="646113"/>
          </a:xfrm>
          <a:prstGeom prst="rect">
            <a:avLst/>
          </a:prstGeom>
          <a:solidFill>
            <a:srgbClr val="F5801F">
              <a:alpha val="8117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6)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ORE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สายสีส้มตะวันออก </a:t>
            </a:r>
          </a:p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(พระราม 9 - มีนบุรี)</a:t>
            </a:r>
          </a:p>
        </p:txBody>
      </p:sp>
      <p:sp>
        <p:nvSpPr>
          <p:cNvPr id="71727" name="TextBox 136"/>
          <p:cNvSpPr txBox="1">
            <a:spLocks noChangeArrowheads="1"/>
          </p:cNvSpPr>
          <p:nvPr/>
        </p:nvSpPr>
        <p:spPr bwMode="auto">
          <a:xfrm>
            <a:off x="6096000" y="5573713"/>
            <a:ext cx="2743200" cy="369887"/>
          </a:xfrm>
          <a:prstGeom prst="rect">
            <a:avLst/>
          </a:prstGeom>
          <a:solidFill>
            <a:srgbClr val="FFFF00">
              <a:alpha val="6078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8)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YEL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สายสีเหลือง (ลาดพร้าว - สำโรง)</a:t>
            </a:r>
          </a:p>
        </p:txBody>
      </p:sp>
      <p:sp>
        <p:nvSpPr>
          <p:cNvPr id="71728" name="TextBox 136"/>
          <p:cNvSpPr txBox="1">
            <a:spLocks noChangeArrowheads="1"/>
          </p:cNvSpPr>
          <p:nvPr/>
        </p:nvSpPr>
        <p:spPr bwMode="auto">
          <a:xfrm>
            <a:off x="1371600" y="6030913"/>
            <a:ext cx="3810000" cy="369887"/>
          </a:xfrm>
          <a:prstGeom prst="rect">
            <a:avLst/>
          </a:prstGeom>
          <a:solidFill>
            <a:srgbClr val="7030A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9)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PUS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สายสีม่วงใต้ (เตาปูน - วงแหวนกาญจนาภิเษก)</a:t>
            </a:r>
          </a:p>
        </p:txBody>
      </p:sp>
      <p:sp>
        <p:nvSpPr>
          <p:cNvPr id="17" name="TextBox 136"/>
          <p:cNvSpPr txBox="1">
            <a:spLocks noChangeArrowheads="1"/>
          </p:cNvSpPr>
          <p:nvPr/>
        </p:nvSpPr>
        <p:spPr bwMode="auto">
          <a:xfrm>
            <a:off x="4968875" y="4122738"/>
            <a:ext cx="3886200" cy="646112"/>
          </a:xfrm>
          <a:prstGeom prst="rect">
            <a:avLst/>
          </a:prstGeom>
          <a:solidFill>
            <a:srgbClr val="3366CC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1800" b="1" spc="-10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BLE </a:t>
            </a:r>
            <a:r>
              <a:rPr lang="th-TH" sz="1800" b="1" spc="-10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สายสีน้ำเงินตะวันออก (รถไฟฟ้ามหานคร สายเฉลิมรัชมงคล) </a:t>
            </a:r>
            <a:r>
              <a:rPr lang="th-TH" sz="1800" b="1" spc="-6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(หัวลำโพง – บางซื่อ)</a:t>
            </a:r>
          </a:p>
        </p:txBody>
      </p:sp>
      <p:sp>
        <p:nvSpPr>
          <p:cNvPr id="71730" name="TextBox 136"/>
          <p:cNvSpPr txBox="1">
            <a:spLocks noChangeArrowheads="1"/>
          </p:cNvSpPr>
          <p:nvPr/>
        </p:nvSpPr>
        <p:spPr bwMode="auto">
          <a:xfrm>
            <a:off x="1982788" y="2973388"/>
            <a:ext cx="2057400" cy="646112"/>
          </a:xfrm>
          <a:prstGeom prst="rect">
            <a:avLst/>
          </a:prstGeom>
          <a:solidFill>
            <a:srgbClr val="F5801F">
              <a:alpha val="7882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10)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ORW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สายสีส้มตะวันตก </a:t>
            </a:r>
          </a:p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(ตลิ่งชัน - ศูนย์วัฒนธรรม)</a:t>
            </a:r>
          </a:p>
        </p:txBody>
      </p:sp>
      <p:sp>
        <p:nvSpPr>
          <p:cNvPr id="71731" name="TextBox 136"/>
          <p:cNvSpPr txBox="1">
            <a:spLocks noChangeArrowheads="1"/>
          </p:cNvSpPr>
          <p:nvPr/>
        </p:nvSpPr>
        <p:spPr bwMode="auto">
          <a:xfrm>
            <a:off x="438150" y="4943475"/>
            <a:ext cx="2381250" cy="646113"/>
          </a:xfrm>
          <a:prstGeom prst="rect">
            <a:avLst/>
          </a:prstGeom>
          <a:solidFill>
            <a:srgbClr val="3366CC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11)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BLW2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สายสีน้ำเงินตะวันตก 2</a:t>
            </a:r>
          </a:p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 (บางแค – พุทธมณฑลสาย 4)</a:t>
            </a:r>
          </a:p>
        </p:txBody>
      </p:sp>
      <p:sp>
        <p:nvSpPr>
          <p:cNvPr id="71732" name="TextBox 136"/>
          <p:cNvSpPr txBox="1">
            <a:spLocks noChangeArrowheads="1"/>
          </p:cNvSpPr>
          <p:nvPr/>
        </p:nvSpPr>
        <p:spPr bwMode="auto">
          <a:xfrm>
            <a:off x="5715000" y="4811713"/>
            <a:ext cx="3124200" cy="369887"/>
          </a:xfrm>
          <a:prstGeom prst="rect">
            <a:avLst/>
          </a:prstGeom>
          <a:solidFill>
            <a:srgbClr val="00B05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4)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GRS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สายสีเขียวใต้ (แบริ่ง – สมุทรปราการ)</a:t>
            </a:r>
          </a:p>
        </p:txBody>
      </p:sp>
      <p:sp>
        <p:nvSpPr>
          <p:cNvPr id="71733" name="TextBox 136"/>
          <p:cNvSpPr txBox="1">
            <a:spLocks noChangeArrowheads="1"/>
          </p:cNvSpPr>
          <p:nvPr/>
        </p:nvSpPr>
        <p:spPr bwMode="auto">
          <a:xfrm>
            <a:off x="5562600" y="1992313"/>
            <a:ext cx="2895600" cy="369887"/>
          </a:xfrm>
          <a:prstGeom prst="rect">
            <a:avLst/>
          </a:prstGeom>
          <a:solidFill>
            <a:srgbClr val="00B050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5) </a:t>
            </a:r>
            <a:r>
              <a:rPr 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GRN </a:t>
            </a: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สายสีเขียวเหนือ (หมอชิต – คูคต)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7175500" y="71438"/>
            <a:ext cx="1897063" cy="285750"/>
            <a:chOff x="199825" y="38387"/>
            <a:chExt cx="2371911" cy="357166"/>
          </a:xfrm>
        </p:grpSpPr>
        <p:pic>
          <p:nvPicPr>
            <p:cNvPr id="71740" name="Picture 4" descr="\\blfileserver02\MRT-Photo\Photo Categories\Logo\logo-mrta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9825" y="38387"/>
              <a:ext cx="505208" cy="357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41" name="Picture 5" descr="\\blfileserver02\MRT-Photo\Photo Categories\Logo\logo-mrta4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4348" y="75272"/>
              <a:ext cx="1857388" cy="281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Rectangle 23"/>
          <p:cNvSpPr/>
          <p:nvPr/>
        </p:nvSpPr>
        <p:spPr>
          <a:xfrm>
            <a:off x="0" y="431800"/>
            <a:ext cx="9144000" cy="7143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643438" y="525463"/>
            <a:ext cx="4500562" cy="500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buSzPct val="75000"/>
              <a:buFont typeface="Symbol" pitchFamily="18" charset="2"/>
              <a:buNone/>
              <a:defRPr/>
            </a:pPr>
            <a:endParaRPr lang="en-US" sz="3200" b="1" dirty="0">
              <a:ln w="1143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0" y="525463"/>
            <a:ext cx="428625" cy="500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buSzPct val="75000"/>
              <a:buFont typeface="Symbol" pitchFamily="18" charset="2"/>
              <a:buNone/>
              <a:defRPr/>
            </a:pPr>
            <a:endParaRPr lang="en-US" sz="3200" b="1" dirty="0">
              <a:ln w="1143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0063" y="404813"/>
            <a:ext cx="4143375" cy="7826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spc="50" dirty="0">
                <a:ln w="11430">
                  <a:noFill/>
                </a:ln>
                <a:solidFill>
                  <a:srgbClr val="FFC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โครงการรถไฟฟ้าของ รฟม.</a:t>
            </a:r>
            <a:endParaRPr lang="en-US" sz="4000" b="1" spc="50" dirty="0">
              <a:ln w="11430">
                <a:noFill/>
              </a:ln>
              <a:solidFill>
                <a:srgbClr val="FFC0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spc="50" dirty="0">
                <a:ln w="11430">
                  <a:noFill/>
                </a:ln>
                <a:solidFill>
                  <a:srgbClr val="0070C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6 สายทาง</a:t>
            </a:r>
            <a:r>
              <a:rPr lang="th-TH" sz="2400" b="1" spc="50" dirty="0">
                <a:ln w="11430">
                  <a:noFill/>
                </a:ln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400" b="1" spc="50" dirty="0">
                <a:ln w="11430">
                  <a:noFill/>
                </a:ln>
                <a:solidFill>
                  <a:prstClr val="white">
                    <a:lumMod val="75000"/>
                  </a:prst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:</a:t>
            </a:r>
            <a:r>
              <a:rPr lang="th-TH" sz="2400" b="1" spc="50" dirty="0">
                <a:ln w="11430">
                  <a:noFill/>
                </a:ln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400" b="1" spc="50" dirty="0">
                <a:ln w="11430">
                  <a:noFill/>
                </a:ln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11 โครงการ</a:t>
            </a:r>
            <a:r>
              <a:rPr lang="en-US" sz="2400" b="1" spc="50" dirty="0">
                <a:ln w="11430">
                  <a:noFill/>
                </a:ln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endParaRPr lang="th-TH" sz="2400" b="1" spc="50" dirty="0">
              <a:ln w="11430">
                <a:noFill/>
              </a:ln>
              <a:solidFill>
                <a:srgbClr val="FF00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29" name="Slide Number Placeholder 9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EE09F29-C5AD-499A-BCD4-1D055A1DBB56}" type="slidenum">
              <a:rPr lang="th-TH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th-TH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779463"/>
            <a:ext cx="8135937" cy="574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Box 3"/>
          <p:cNvSpPr txBox="1">
            <a:spLocks noChangeArrowheads="1"/>
          </p:cNvSpPr>
          <p:nvPr/>
        </p:nvSpPr>
        <p:spPr bwMode="auto">
          <a:xfrm>
            <a:off x="0" y="384175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E46C0A"/>
                </a:solidFill>
                <a:latin typeface="Franklin Gothic Medium" pitchFamily="34" charset="0"/>
                <a:cs typeface="Arial" charset="0"/>
              </a:rPr>
              <a:t>IV SHAFT NO.3 Location Study with Land Lot (Overall)</a:t>
            </a:r>
            <a:endParaRPr lang="th-TH" sz="1800" b="1">
              <a:solidFill>
                <a:srgbClr val="E46C0A"/>
              </a:solidFill>
              <a:latin typeface="Franklin Gothic Medium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765175"/>
            <a:ext cx="8135937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TextBox 5"/>
          <p:cNvSpPr txBox="1">
            <a:spLocks noChangeArrowheads="1"/>
          </p:cNvSpPr>
          <p:nvPr/>
        </p:nvSpPr>
        <p:spPr bwMode="auto">
          <a:xfrm>
            <a:off x="0" y="312738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E46C0A"/>
                </a:solidFill>
                <a:latin typeface="Franklin Gothic Medium" pitchFamily="34" charset="0"/>
                <a:cs typeface="Arial" charset="0"/>
              </a:rPr>
              <a:t>IV SHAFT NO.3 Location Study with Topographic (Overall)</a:t>
            </a:r>
            <a:endParaRPr lang="th-TH" sz="1800" b="1">
              <a:solidFill>
                <a:srgbClr val="E46C0A"/>
              </a:solidFill>
              <a:latin typeface="Franklin Gothic Medium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23850" y="260350"/>
          <a:ext cx="8607425" cy="6418263"/>
        </p:xfrm>
        <a:graphic>
          <a:graphicData uri="http://schemas.openxmlformats.org/drawingml/2006/table">
            <a:tbl>
              <a:tblPr/>
              <a:tblGrid>
                <a:gridCol w="2126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12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แนวทางศึกษา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อุปสรรคที่เกิดขึ้น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5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แนวทางที่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(ตำแหน่งตามสัญญา)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ไม่มีทางเข้า-ออกพื้นที่ก่อสร้าง</a:t>
                      </a: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ไม่มีทางเข้า-ออกในกรณีฉุกเฉิน เช่นเพลิงไหม้ การอพยพผู้โดยสาร</a:t>
                      </a: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ไม่มีทางเข้า-ออกพื้นที่สำหรับงานบำรุงรักษา (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Maintenance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)</a:t>
                      </a: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ตำแหน่งก่อสร้างล้ำเข้าไปในคลองกุฎีจีน</a:t>
                      </a: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ความกว้างของบันไดไม่ได้ตามมาตรฐานการออกแบบ (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NFPA)</a:t>
                      </a: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แนวทางเลือกที่ 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ตำแหน่ง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IVS 3 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กีดขวางทางเข้า-ออกชุมชนริมคลอง</a:t>
                      </a: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ตำแหน่ง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IVS 3 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กีดขวางถนนกัลยาณี</a:t>
                      </a: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ตำแหน่งก่อสร้างล้ำเข้าไปในคลองกุฎีจีน</a:t>
                      </a: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แนวทางเลือกที่ 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ปรับแนวอุโมงค์เล็กน้อย</a:t>
                      </a: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แนวทางเลือกที่ 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ตำแหน่ง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IVS 3 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กีดขวางทางเข้า-ออกบ้านเรือน</a:t>
                      </a: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ตำแหน่ง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IVS 3 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มีระยะห่างจากตำแหน่งทางหนีไฟมาตรฐาน (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NFPA) 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มาก</a:t>
                      </a: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1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แนวทางเลือกที่ 5</a:t>
                      </a: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ระยะห่างตำแหน่งทางหนีไฟไม่ได้ตามมาตรฐานการออกแบบ (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NFPA)</a:t>
                      </a: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ตำแหน่ง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IVS 3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กีดขวางทางถนน (ซอย อรุณอัมริ</a:t>
                      </a:r>
                      <a:r>
                        <a:rPr kumimoji="0" lang="th-TH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นทร์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6)</a:t>
                      </a: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0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แนวทางเลือกที่ 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ตำแหน่ง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IVS 3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 อยู่บนพื้นที่</a:t>
                      </a: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โรงเรียนแสงอรุณ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ปรับแนวอุโมงค์ค่อนข้างมาก ส่งผลกระทบต่อระยะเวลาการเวนคืนและก่อสร้าง</a:t>
                      </a:r>
                    </a:p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ตำแหน่งก่อสร้างล้ำเข้าไปในคลองกุฎีจีน</a:t>
                      </a: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6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แนวทางเลือกที่ 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50000"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ปรับแนวอุโมงค์ค่อนข้างมาก ส่งผลกระทบต่อระยะเวลาการเวนคืนและก่อสร้าง</a:t>
                      </a:r>
                    </a:p>
                  </a:txBody>
                  <a:tcPr marL="91447" marR="914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7950" y="414338"/>
            <a:ext cx="89281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ตำแหน่งการก่อสร้าง </a:t>
            </a:r>
            <a:r>
              <a:rPr lang="en-US" sz="4000" b="1" kern="0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IVS3 </a:t>
            </a:r>
            <a:r>
              <a:rPr lang="th-TH" sz="4000" b="1" kern="0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(ตำแหน่งใหม่)</a:t>
            </a:r>
            <a:endParaRPr lang="en-US" sz="4000" b="1" kern="0" dirty="0">
              <a:solidFill>
                <a:srgbClr val="FFFF00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2" cstate="print"/>
          <a:srcRect l="2853" t="2692" r="1996"/>
          <a:stretch>
            <a:fillRect/>
          </a:stretch>
        </p:blipFill>
        <p:spPr bwMode="auto">
          <a:xfrm>
            <a:off x="1042988" y="1196975"/>
            <a:ext cx="7200900" cy="52054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457200" y="557213"/>
            <a:ext cx="8229600" cy="1143000"/>
          </a:xfrm>
        </p:spPr>
        <p:txBody>
          <a:bodyPr anchor="t"/>
          <a:lstStyle/>
          <a:p>
            <a:pPr eaLnBrk="1" hangingPunct="1"/>
            <a:r>
              <a:rPr lang="th-TH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บริเวณพื้นที่ที่จะทำการก่อสร้าง </a:t>
            </a:r>
            <a:r>
              <a:rPr lang="en-US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IVS3</a:t>
            </a:r>
            <a:r>
              <a:rPr lang="th-TH" sz="4000" b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(ตำแหน่งใหม่)</a:t>
            </a:r>
            <a:endParaRPr lang="en-US" sz="4000" b="1">
              <a:solidFill>
                <a:srgbClr val="FFFF00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11619" name="Picture 2" descr="IMG_225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4038600" cy="3844925"/>
          </a:xfrm>
        </p:spPr>
      </p:pic>
      <p:pic>
        <p:nvPicPr>
          <p:cNvPr id="111620" name="Picture 3" descr="IMG_22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40386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39750" y="1125538"/>
            <a:ext cx="7993063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44450"/>
            <a:ext cx="9144000" cy="1116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โครงการรถไฟฟ้าสายสีน้ำเงิน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(ช่วงหัวลำโพง - บางแค และช่วงบางซื่อ – ท่าพระ)</a:t>
            </a:r>
            <a:endParaRPr lang="th-TH" sz="3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45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8175625" y="6448425"/>
            <a:ext cx="788988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57131C-FFAB-4A47-9F9F-E34C0C26EA47}" type="slidenum">
              <a:rPr lang="th-TH" smtClean="0">
                <a:solidFill>
                  <a:srgbClr val="898989"/>
                </a:solidFill>
              </a:rPr>
              <a:pPr/>
              <a:t>35</a:t>
            </a:fld>
            <a:endParaRPr lang="th-TH">
              <a:solidFill>
                <a:srgbClr val="898989"/>
              </a:solidFill>
            </a:endParaRPr>
          </a:p>
        </p:txBody>
      </p:sp>
      <p:pic>
        <p:nvPicPr>
          <p:cNvPr id="112646" name="Picture 8" descr="\\pmcbl1\General\Logo\LOGO Blue 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7813" y="115888"/>
            <a:ext cx="11382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7" name="Picture 9" descr="\\indsvr1\BlueLine\MIS\IT Forms\Logo\MR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15888"/>
            <a:ext cx="936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สี่เหลี่ยมผืนผ้า 53"/>
          <p:cNvSpPr/>
          <p:nvPr/>
        </p:nvSpPr>
        <p:spPr bwMode="auto">
          <a:xfrm>
            <a:off x="2771800" y="1196752"/>
            <a:ext cx="3672408" cy="4307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</a:rPr>
              <a:t>IVS3 - Intervention Shaft 3</a:t>
            </a:r>
          </a:p>
        </p:txBody>
      </p:sp>
      <p:pic>
        <p:nvPicPr>
          <p:cNvPr id="112651" name="Picture 2" descr="M:\CO\picture\7Aerial April 2013\DSC015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6650" y="1828800"/>
            <a:ext cx="68707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3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848600" cy="720725"/>
          </a:xfrm>
        </p:spPr>
        <p:txBody>
          <a:bodyPr/>
          <a:lstStyle/>
          <a:p>
            <a:pPr eaLnBrk="1" hangingPunct="1"/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สรุป</a:t>
            </a:r>
            <a:endParaRPr lang="en-US" sz="6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591272" y="1124744"/>
            <a:ext cx="655272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5000"/>
              </a:lnSpc>
              <a:buFont typeface="Arial" pitchFamily="34" charset="0"/>
              <a:buChar char="•"/>
              <a:defRPr/>
            </a:pPr>
            <a:r>
              <a:rPr lang="th-TH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องค์กร</a:t>
            </a:r>
            <a:r>
              <a:rPr lang="en-US" sz="44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44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คน ชนะกันด้วยวิธี</a:t>
            </a:r>
            <a:r>
              <a:rPr lang="th-TH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คิด</a:t>
            </a:r>
            <a:endParaRPr lang="en-US" sz="44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ts val="5000"/>
              </a:lnSpc>
              <a:buFont typeface="Arial" pitchFamily="34" charset="0"/>
              <a:buChar char="•"/>
              <a:defRPr/>
            </a:pPr>
            <a:r>
              <a:rPr lang="en-US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Way </a:t>
            </a:r>
            <a:r>
              <a:rPr lang="en-US" sz="44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to </a:t>
            </a:r>
            <a:r>
              <a:rPr lang="en-US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work</a:t>
            </a:r>
            <a:endParaRPr lang="th-TH" sz="44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180000" indent="-360000">
              <a:lnSpc>
                <a:spcPts val="3600"/>
              </a:lnSpc>
              <a:buFontTx/>
              <a:buAutoNum type="arabicPeriod"/>
              <a:defRPr/>
            </a:pPr>
            <a:r>
              <a:rPr lang="en-US" sz="3200" dirty="0" smtClean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Make idealistic in soul</a:t>
            </a:r>
          </a:p>
          <a:p>
            <a:pPr marL="180000" indent="-360000">
              <a:lnSpc>
                <a:spcPts val="3600"/>
              </a:lnSpc>
              <a:buFontTx/>
              <a:buAutoNum type="arabicPeriod"/>
              <a:defRPr/>
            </a:pPr>
            <a:r>
              <a:rPr lang="en-US" sz="3200" dirty="0" smtClean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Training pragmatic skill</a:t>
            </a:r>
          </a:p>
          <a:p>
            <a:pPr marL="180000" indent="-360000">
              <a:lnSpc>
                <a:spcPts val="3600"/>
              </a:lnSpc>
              <a:buFontTx/>
              <a:buAutoNum type="arabicPeriod"/>
              <a:defRPr/>
            </a:pPr>
            <a:r>
              <a:rPr lang="en-US" sz="3200" dirty="0" smtClean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Keep </a:t>
            </a:r>
            <a:r>
              <a:rPr lang="en-US" sz="32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mind </a:t>
            </a:r>
            <a:r>
              <a:rPr lang="en-US" sz="3200" dirty="0" smtClean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opened </a:t>
            </a:r>
            <a:r>
              <a:rPr lang="en-US" sz="32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and think out of the box</a:t>
            </a:r>
          </a:p>
          <a:p>
            <a:pPr marL="180000" indent="-360000">
              <a:lnSpc>
                <a:spcPts val="3600"/>
              </a:lnSpc>
              <a:buFontTx/>
              <a:buAutoNum type="arabicPeriod"/>
              <a:defRPr/>
            </a:pPr>
            <a:r>
              <a:rPr lang="en-US" sz="32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Accept, acknowledge and appreciate </a:t>
            </a:r>
            <a:r>
              <a:rPr lang="en-US" sz="3200" dirty="0" smtClean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difference</a:t>
            </a:r>
            <a:endParaRPr lang="en-US" sz="3200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180000" indent="-360000">
              <a:lnSpc>
                <a:spcPts val="3600"/>
              </a:lnSpc>
              <a:buFontTx/>
              <a:buAutoNum type="arabicPeriod"/>
              <a:defRPr/>
            </a:pPr>
            <a:r>
              <a:rPr lang="en-US" sz="32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Adapting over change</a:t>
            </a:r>
          </a:p>
          <a:p>
            <a:pPr marL="180000" indent="-360000">
              <a:lnSpc>
                <a:spcPts val="3600"/>
              </a:lnSpc>
              <a:buFontTx/>
              <a:buAutoNum type="arabicPeriod"/>
              <a:defRPr/>
            </a:pPr>
            <a:r>
              <a:rPr lang="en-US" sz="32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Process 'can do' spirit</a:t>
            </a:r>
          </a:p>
          <a:p>
            <a:pPr marL="180000" indent="-360000">
              <a:lnSpc>
                <a:spcPts val="3600"/>
              </a:lnSpc>
              <a:buFontTx/>
              <a:buAutoNum type="arabicPeriod"/>
              <a:defRPr/>
            </a:pPr>
            <a:r>
              <a:rPr lang="en-US" sz="32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Believe in peace and be patient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MAPLI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2844" y="714356"/>
          <a:ext cx="8858312" cy="5237054"/>
        </p:xfrm>
        <a:graphic>
          <a:graphicData uri="http://schemas.openxmlformats.org/drawingml/2006/table">
            <a:tbl>
              <a:tblPr/>
              <a:tblGrid>
                <a:gridCol w="285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4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05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96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74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56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56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5719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0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46446" marR="46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โครงการ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EIRR (%)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NPV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(ลบ.)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B/C Raito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FIRR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(%)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ผู้โดยสาร/วัน</a:t>
                      </a:r>
                      <a:endParaRPr lang="en-US" sz="1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74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ปี62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ปี72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44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สายสีม่วง ช่วงบางใหญ่ – บางซื่อ 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</a:t>
                      </a:r>
                      <a:r>
                        <a:rPr lang="th-TH" sz="2000" b="1" baseline="30000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19.41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11,689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1.25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N/A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187,897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247,820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สายสีน้ำเงิน ช่วงบางซื่อ – ท่าพระ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และ</a:t>
                      </a: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                          หัวลำโพง – บางแค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16.83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41</a:t>
                      </a: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,565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1.67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</a:t>
                      </a: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65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352,646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451,168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3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สายสีเขียว ช่วงแบริ่ง – สมุทรปราการ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23.36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43</a:t>
                      </a: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</a:t>
                      </a: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433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2.78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2.30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40,927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56,483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3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สายสีส้ม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</a:t>
                      </a:r>
                      <a:r>
                        <a:rPr lang="th-TH" sz="2000" b="1" baseline="30000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  ทั้งสาย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  ส่วนตะวันออก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13.05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13.96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16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,315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15,185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1.12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1.24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2.06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-5.87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553</a:t>
                      </a: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</a:t>
                      </a: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143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409,752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781,682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553,601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FFC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สายสีเหลือง</a:t>
                      </a:r>
                      <a:endParaRPr lang="en-US" sz="2000" b="1" dirty="0">
                        <a:solidFill>
                          <a:srgbClr val="FFC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15.65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19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,620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42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3.86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247,000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325,000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6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สายสีม่วง ช่วงเตาปูน </a:t>
                      </a: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– </a:t>
                      </a: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ราษฎร์บูรณะ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(7)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11.97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-162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1.00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4.87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343,481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412,769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FF66FF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สายสีชมพู</a:t>
                      </a:r>
                      <a:endParaRPr lang="en-US" sz="2000" b="1" dirty="0">
                        <a:solidFill>
                          <a:srgbClr val="FF66FF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17.20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24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,445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</a:t>
                      </a: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5.43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233,087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299,080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3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8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สายสีเขียว ช่วงหมอชิต – สะพานใหม่ – คูคต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17.98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40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,152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1.86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4.3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154,761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267,039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สายสีน้ำเงิน ช่วงบางแค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– </a:t>
                      </a: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พุทธมณฑล สาย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4 </a:t>
                      </a:r>
                      <a:r>
                        <a:rPr lang="en-AU" sz="2000" b="1" baseline="3000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</a:t>
                      </a:r>
                      <a:r>
                        <a:rPr lang="th-TH" sz="2000" b="1" baseline="3000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14</a:t>
                      </a:r>
                      <a:r>
                        <a:rPr lang="en-AU" sz="2000" b="1" baseline="3000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22.69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16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,382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2.11</a:t>
                      </a:r>
                      <a:endParaRPr lang="en-US" sz="2000" b="1">
                        <a:solidFill>
                          <a:schemeClr val="bg1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0.74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109,914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195,913</a:t>
                      </a:r>
                    </a:p>
                  </a:txBody>
                  <a:tcPr marL="46446" marR="46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9" descr="map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3" y="0"/>
            <a:ext cx="8728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rta1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0"/>
            <a:ext cx="16367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rta11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214563"/>
            <a:ext cx="12144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rta11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50" y="2071688"/>
            <a:ext cx="1285875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rta11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0" y="4786313"/>
            <a:ext cx="954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rta11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25" y="1214438"/>
            <a:ext cx="1454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mrta11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313" y="5072063"/>
            <a:ext cx="1454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rta11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2857500"/>
            <a:ext cx="107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mrta11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3" y="1500188"/>
            <a:ext cx="12144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15" descr="mrta_1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500313"/>
            <a:ext cx="3000375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rta11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75" y="285750"/>
            <a:ext cx="15001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TextBox 14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เป็นรัฐวิสาหกิจ </a:t>
            </a:r>
            <a:r>
              <a:rPr lang="th-TH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อันดับ 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 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ของ</a:t>
            </a:r>
            <a:r>
              <a:rPr lang="th-TH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ประเทศ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ร่วมมือกับ หน่วยงานท้องถิ่น ในการพัฒนาระบบราง</a:t>
            </a:r>
          </a:p>
          <a:p>
            <a:pPr algn="ctr"/>
            <a:r>
              <a:rPr lang="th-TH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และ</a:t>
            </a:r>
            <a:r>
              <a:rPr 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ส่งรายได้เข้าสู่รัฐบาลอย่างสม่ำเสมอ</a:t>
            </a:r>
            <a:endParaRPr lang="en-US" sz="20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3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848600" cy="1223963"/>
          </a:xfrm>
        </p:spPr>
        <p:txBody>
          <a:bodyPr/>
          <a:lstStyle/>
          <a:p>
            <a:pPr eaLnBrk="1" hangingPunct="1"/>
            <a:r>
              <a:rPr lang="en-US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Tools </a:t>
            </a:r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ที่จะพา รฟม. ไปสู่เป้าหมาย</a:t>
            </a:r>
            <a:endParaRPr lang="en-US" sz="5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575048" y="1484784"/>
            <a:ext cx="856895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th-TH" sz="3600" dirty="0" smtClean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วิเคราะห์ </a:t>
            </a:r>
            <a:r>
              <a:rPr lang="en-US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SWOT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 นำ </a:t>
            </a:r>
            <a:r>
              <a:rPr lang="en-US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Strength </a:t>
            </a:r>
            <a:r>
              <a:rPr lang="th-TH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มาใช้ และ กำจัดจุดอ่อน</a:t>
            </a:r>
            <a:r>
              <a:rPr lang="en-US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/</a:t>
            </a:r>
            <a:r>
              <a:rPr lang="th-TH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ภัยคุกคาม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 ร่วมมือกับองค์กรส่วนท้องถิ่นดำเนินการโครงการรถไฟฟ้า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 หา</a:t>
            </a:r>
            <a:r>
              <a:rPr lang="th-TH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รายได้เข้า</a:t>
            </a:r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หน่วยงานโดย</a:t>
            </a:r>
            <a:r>
              <a:rPr lang="th-TH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ไม่รอ</a:t>
            </a:r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การแก้กฎหมาย พ.ร.บ.รฟม.</a:t>
            </a:r>
            <a:endParaRPr lang="th-TH" sz="4000" dirty="0">
              <a:solidFill>
                <a:srgbClr val="FFFF00"/>
              </a:solidFill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 พนักงาน</a:t>
            </a:r>
            <a:r>
              <a:rPr lang="th-TH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ของ รฟม. มี </a:t>
            </a:r>
            <a:r>
              <a:rPr lang="en-US" sz="4000" dirty="0">
                <a:solidFill>
                  <a:srgbClr val="FFFF0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‘Can do’ Attitude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165618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Key Success Factor</a:t>
            </a:r>
            <a:b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การบริหารงานให้สำเร็จ</a:t>
            </a:r>
            <a:endParaRPr lang="th-TH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81923" name="Content Placeholder 3"/>
          <p:cNvSpPr>
            <a:spLocks noGrp="1"/>
          </p:cNvSpPr>
          <p:nvPr>
            <p:ph idx="1"/>
          </p:nvPr>
        </p:nvSpPr>
        <p:spPr>
          <a:xfrm>
            <a:off x="1763688" y="2204864"/>
            <a:ext cx="7380312" cy="2520280"/>
          </a:xfrm>
        </p:spPr>
        <p:txBody>
          <a:bodyPr/>
          <a:lstStyle/>
          <a:p>
            <a:pPr lvl="1" eaLnBrk="1" hangingPunct="1"/>
            <a:r>
              <a:rPr lang="th-TH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เข้าใจ </a:t>
            </a:r>
            <a:r>
              <a:rPr lang="en-US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Nature of </a:t>
            </a:r>
            <a:r>
              <a:rPr lang="th-TH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งาน</a:t>
            </a:r>
            <a:endParaRPr lang="en-US" sz="36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lvl="1" eaLnBrk="1" hangingPunct="1"/>
            <a:r>
              <a:rPr lang="th-TH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รู้</a:t>
            </a:r>
            <a:r>
              <a:rPr lang="th-TH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ว่าต้องบริหาร</a:t>
            </a:r>
            <a:r>
              <a:rPr lang="th-TH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อะไร</a:t>
            </a:r>
            <a:endParaRPr lang="en-US" sz="36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lvl="1" eaLnBrk="1" hangingPunct="1"/>
            <a:r>
              <a:rPr lang="th-TH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มี</a:t>
            </a:r>
            <a:r>
              <a:rPr lang="th-TH" sz="36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องค์ความรู้ครบถ้วนทั้งในด้านเทคนิค</a:t>
            </a:r>
            <a:r>
              <a:rPr lang="th-TH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  <a:br>
              <a:rPr lang="th-TH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การบริหารงานและคน</a:t>
            </a:r>
            <a:endParaRPr lang="th-TH" sz="36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40160"/>
          </a:xfrm>
        </p:spPr>
        <p:txBody>
          <a:bodyPr/>
          <a:lstStyle/>
          <a:p>
            <a:pPr marL="342900" indent="-342900" eaLnBrk="1" hangingPunct="1">
              <a:lnSpc>
                <a:spcPts val="4000"/>
              </a:lnSpc>
            </a:pP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เข้าใจ 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Nature of 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งาน</a:t>
            </a:r>
            <a:b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Example : 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งานก่อสร้างรถไฟฟ้า</a:t>
            </a:r>
            <a:endParaRPr lang="th-TH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340768"/>
            <a:ext cx="5256584" cy="5112568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Mega-Project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Huge investment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Long implement period</a:t>
            </a:r>
          </a:p>
          <a:p>
            <a:pPr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Many stakeholders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Loan agencies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Government agencies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Contractors/Subcontractors/Suppliers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Resident along the construction route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Politicians</a:t>
            </a:r>
          </a:p>
          <a:p>
            <a:pPr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Multi-Discipline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Civil Works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Utilities relocation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E&amp;M works</a:t>
            </a:r>
          </a:p>
          <a:p>
            <a:pPr lvl="1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M&amp;E works</a:t>
            </a:r>
            <a:endParaRPr lang="th-TH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7969</TotalTime>
  <Words>1839</Words>
  <Application>Microsoft Office PowerPoint</Application>
  <PresentationFormat>On-screen Show (4:3)</PresentationFormat>
  <Paragraphs>304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2_Office Theme</vt:lpstr>
      <vt:lpstr>4_Office Theme</vt:lpstr>
      <vt:lpstr>Slide 1</vt:lpstr>
      <vt:lpstr>Presentation Outline</vt:lpstr>
      <vt:lpstr>Insert ตาราง โดยเปลี่ยนตัวเลขเป็นล้านบาท</vt:lpstr>
      <vt:lpstr>Slide 4</vt:lpstr>
      <vt:lpstr>Slide 5</vt:lpstr>
      <vt:lpstr>Slide 6</vt:lpstr>
      <vt:lpstr>Tools ที่จะพา รฟม. ไปสู่เป้าหมาย</vt:lpstr>
      <vt:lpstr>Key Success Factor การบริหารงานให้สำเร็จ</vt:lpstr>
      <vt:lpstr>เข้าใจ Nature of งาน  Example : งานก่อสร้างรถไฟฟ้า</vt:lpstr>
      <vt:lpstr>รู้ว่าต้องบริหารอะไร</vt:lpstr>
      <vt:lpstr>มีองค์ความรู้</vt:lpstr>
      <vt:lpstr>Slide 12</vt:lpstr>
      <vt:lpstr>Slide 13</vt:lpstr>
      <vt:lpstr>ความไม่สอดคล้องในเรื่องแผนการส่งมอบพื้นที่ กับแผนการแล้ว                                          เสร็จของงานก่อสร้าง (สีเขียวเหนือ)</vt:lpstr>
      <vt:lpstr>Key Date และแผนการส่งมอบพื้นที่ โครงการรถไฟฟ้าสายสีเขียวฯ ตามสัญญา</vt:lpstr>
      <vt:lpstr>Key Date และแผนการส่งมอบพื้นที่ โครงการรถไฟฟ้าสายสีเขียวฯ ตามสัญญา</vt:lpstr>
      <vt:lpstr>ความไม่สอดคล้องในเรื่องแผนการส่งมอบพื้นที่ กับแผนการแล้ว                                          เสร็จของงานก่อสร้าง </vt:lpstr>
      <vt:lpstr>Key Date และแผนการส่งมอบพื้นที่ โครงการรถไฟฟ้าสายสีเขียวฯ (ปรับปรุงแล้ว)</vt:lpstr>
      <vt:lpstr>ปัญหาการย้ายสายไฟฟ้าลงดินของ กฟน. ของโครงการ ซึ่ง กฟน. ได้ประมูลร่วมกับ รฟม.</vt:lpstr>
      <vt:lpstr>Slide 20</vt:lpstr>
      <vt:lpstr>ปัญหาการย้ายสายไฟฟ้าลงดินของ กฟน. ของโครงการ ซึ่ง กฟน. ได้ประมูลร่วมกับ รฟม.</vt:lpstr>
      <vt:lpstr>การลงนาม MOU ระหว่าง รฟม. / กฟน. </vt:lpstr>
      <vt:lpstr>Slide 23</vt:lpstr>
      <vt:lpstr>แบบโครงสร้างและถนนถาวรเข้า IVS 3</vt:lpstr>
      <vt:lpstr>Slide 25</vt:lpstr>
      <vt:lpstr>เรื่องเดิม</vt:lpstr>
      <vt:lpstr>การขออนุญาตก่อสร้างทางเข้า-ออกบนคลองกุฎีจีน</vt:lpstr>
      <vt:lpstr>แก้ปัญหาโดยการเพิ่มการเวนคืนทางเข้า-ออก IVS3  (2 Options)</vt:lpstr>
      <vt:lpstr>การพิจารณา ย้ายตำแน่ง IVS3 (มี  2 Options)</vt:lpstr>
      <vt:lpstr>Slide 30</vt:lpstr>
      <vt:lpstr>Slide 31</vt:lpstr>
      <vt:lpstr>Slide 32</vt:lpstr>
      <vt:lpstr>Slide 33</vt:lpstr>
      <vt:lpstr>บริเวณพื้นที่ที่จะทำการก่อสร้าง IVS3 (ตำแหน่งใหม่)</vt:lpstr>
      <vt:lpstr>Slide 35</vt:lpstr>
      <vt:lpstr>สรุป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Wandee</dc:creator>
  <cp:lastModifiedBy>mananya</cp:lastModifiedBy>
  <cp:revision>882</cp:revision>
  <dcterms:created xsi:type="dcterms:W3CDTF">2014-09-26T09:31:18Z</dcterms:created>
  <dcterms:modified xsi:type="dcterms:W3CDTF">2018-08-15T10:21:07Z</dcterms:modified>
</cp:coreProperties>
</file>