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61" r:id="rId2"/>
    <p:sldId id="331" r:id="rId3"/>
    <p:sldId id="330" r:id="rId4"/>
    <p:sldId id="310" r:id="rId5"/>
    <p:sldId id="270" r:id="rId6"/>
    <p:sldId id="325" r:id="rId7"/>
    <p:sldId id="326" r:id="rId8"/>
    <p:sldId id="259" r:id="rId9"/>
    <p:sldId id="260" r:id="rId10"/>
    <p:sldId id="263" r:id="rId11"/>
    <p:sldId id="262" r:id="rId12"/>
    <p:sldId id="295" r:id="rId13"/>
    <p:sldId id="27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294" r:id="rId22"/>
    <p:sldId id="319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1" r:id="rId31"/>
    <p:sldId id="265" r:id="rId32"/>
    <p:sldId id="312" r:id="rId33"/>
    <p:sldId id="329" r:id="rId34"/>
    <p:sldId id="320" r:id="rId35"/>
    <p:sldId id="332" r:id="rId36"/>
    <p:sldId id="273" r:id="rId37"/>
    <p:sldId id="271" r:id="rId38"/>
    <p:sldId id="314" r:id="rId39"/>
    <p:sldId id="315" r:id="rId40"/>
    <p:sldId id="316" r:id="rId41"/>
    <p:sldId id="272" r:id="rId42"/>
    <p:sldId id="317" r:id="rId43"/>
    <p:sldId id="313" r:id="rId44"/>
    <p:sldId id="268" r:id="rId45"/>
  </p:sldIdLst>
  <p:sldSz cx="12192000" cy="6858000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33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24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F903AE-D11E-45B1-82CC-F318C66C152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892541F2-1C94-425C-A416-E3AF4CE5C2E3}">
      <dgm:prSet phldrT="[Text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dirty="0" smtClean="0">
              <a:solidFill>
                <a:schemeClr val="tx1"/>
              </a:solidFill>
            </a:rPr>
            <a:t>โอกาส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dirty="0"/>
        </a:p>
      </dgm:t>
    </dgm:pt>
    <dgm:pt modelId="{1404F5B6-0F40-45E8-8B98-34B09879CF72}" type="parTrans" cxnId="{0B06FDE9-DC0F-4D18-BE34-F611BB0F623D}">
      <dgm:prSet/>
      <dgm:spPr/>
      <dgm:t>
        <a:bodyPr/>
        <a:lstStyle/>
        <a:p>
          <a:endParaRPr lang="th-TH"/>
        </a:p>
      </dgm:t>
    </dgm:pt>
    <dgm:pt modelId="{8B3D3243-62A1-458B-9AC3-9D2473808238}" type="sibTrans" cxnId="{0B06FDE9-DC0F-4D18-BE34-F611BB0F623D}">
      <dgm:prSet/>
      <dgm:spPr/>
      <dgm:t>
        <a:bodyPr/>
        <a:lstStyle/>
        <a:p>
          <a:endParaRPr lang="th-TH"/>
        </a:p>
      </dgm:t>
    </dgm:pt>
    <dgm:pt modelId="{A72DA1D6-954E-44BB-9C5D-8003A48F0FB0}">
      <dgm:prSet phldrT="[Text]"/>
      <dgm:spPr/>
      <dgm:t>
        <a:bodyPr/>
        <a:lstStyle/>
        <a:p>
          <a:pPr algn="ctr"/>
          <a:endParaRPr lang="th-TH" b="1" dirty="0"/>
        </a:p>
      </dgm:t>
    </dgm:pt>
    <dgm:pt modelId="{CF0B409D-C0A1-41DA-A8B0-3CE35EBEC566}" type="parTrans" cxnId="{52212E95-6D04-42A6-9E66-02FB90003267}">
      <dgm:prSet/>
      <dgm:spPr/>
      <dgm:t>
        <a:bodyPr/>
        <a:lstStyle/>
        <a:p>
          <a:endParaRPr lang="th-TH"/>
        </a:p>
      </dgm:t>
    </dgm:pt>
    <dgm:pt modelId="{0B5AE58E-AF7C-4A84-81AE-839ED390C8CB}" type="sibTrans" cxnId="{52212E95-6D04-42A6-9E66-02FB90003267}">
      <dgm:prSet/>
      <dgm:spPr/>
      <dgm:t>
        <a:bodyPr/>
        <a:lstStyle/>
        <a:p>
          <a:endParaRPr lang="th-TH"/>
        </a:p>
      </dgm:t>
    </dgm:pt>
    <dgm:pt modelId="{A6770B5E-64A3-4C2B-8A4F-81F9F18ADCA7}">
      <dgm:prSet phldrT="[Text]" custT="1"/>
      <dgm:spPr>
        <a:solidFill>
          <a:srgbClr val="0000FF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dirty="0" smtClean="0"/>
            <a:t>สมเหตุ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dirty="0" smtClean="0"/>
            <a:t>สมผล</a:t>
          </a:r>
        </a:p>
        <a:p>
          <a:pPr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dirty="0"/>
        </a:p>
      </dgm:t>
    </dgm:pt>
    <dgm:pt modelId="{15730496-6E92-4F37-801C-BF967E8321FD}" type="parTrans" cxnId="{3E649F8B-1A9B-40BE-93C5-6038056DC3C9}">
      <dgm:prSet/>
      <dgm:spPr/>
      <dgm:t>
        <a:bodyPr/>
        <a:lstStyle/>
        <a:p>
          <a:endParaRPr lang="th-TH"/>
        </a:p>
      </dgm:t>
    </dgm:pt>
    <dgm:pt modelId="{A366C441-D057-4B19-966C-B259888E5ACA}" type="sibTrans" cxnId="{3E649F8B-1A9B-40BE-93C5-6038056DC3C9}">
      <dgm:prSet/>
      <dgm:spPr/>
      <dgm:t>
        <a:bodyPr/>
        <a:lstStyle/>
        <a:p>
          <a:endParaRPr lang="th-TH"/>
        </a:p>
      </dgm:t>
    </dgm:pt>
    <dgm:pt modelId="{55FFE29D-7529-439C-A617-BC7C235992BC}">
      <dgm:prSet phldrT="[Text]"/>
      <dgm:spPr/>
      <dgm:t>
        <a:bodyPr/>
        <a:lstStyle/>
        <a:p>
          <a:pPr algn="ctr"/>
          <a:endParaRPr lang="th-TH" b="1" dirty="0"/>
        </a:p>
      </dgm:t>
    </dgm:pt>
    <dgm:pt modelId="{7FA42669-7AD9-42AA-992E-6266B3B86A19}" type="parTrans" cxnId="{90DABE5E-D376-4390-91C0-9CEFB76A904D}">
      <dgm:prSet/>
      <dgm:spPr/>
      <dgm:t>
        <a:bodyPr/>
        <a:lstStyle/>
        <a:p>
          <a:endParaRPr lang="th-TH"/>
        </a:p>
      </dgm:t>
    </dgm:pt>
    <dgm:pt modelId="{048CAC56-6886-4EC1-96A9-F20754942B77}" type="sibTrans" cxnId="{90DABE5E-D376-4390-91C0-9CEFB76A904D}">
      <dgm:prSet/>
      <dgm:spPr/>
      <dgm:t>
        <a:bodyPr/>
        <a:lstStyle/>
        <a:p>
          <a:endParaRPr lang="th-TH"/>
        </a:p>
      </dgm:t>
    </dgm:pt>
    <dgm:pt modelId="{D90EF8CF-7556-4CEE-B75E-F7F0644A70A3}">
      <dgm:prSet phldrT="[Text]" custT="1"/>
      <dgm:spPr>
        <a:solidFill>
          <a:srgbClr val="FF000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dirty="0" smtClean="0"/>
            <a:t>ความกดดัน</a:t>
          </a:r>
        </a:p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dirty="0"/>
        </a:p>
      </dgm:t>
    </dgm:pt>
    <dgm:pt modelId="{AAEDD75A-8D9F-4F30-B6F2-93F1A48B6B9D}" type="parTrans" cxnId="{7E878752-7F25-4E41-A05B-F22AF1A1EFDF}">
      <dgm:prSet/>
      <dgm:spPr/>
      <dgm:t>
        <a:bodyPr/>
        <a:lstStyle/>
        <a:p>
          <a:endParaRPr lang="th-TH"/>
        </a:p>
      </dgm:t>
    </dgm:pt>
    <dgm:pt modelId="{6321BCD8-B234-4D88-80CC-5FDF83DCEB6F}" type="sibTrans" cxnId="{7E878752-7F25-4E41-A05B-F22AF1A1EFDF}">
      <dgm:prSet/>
      <dgm:spPr/>
      <dgm:t>
        <a:bodyPr/>
        <a:lstStyle/>
        <a:p>
          <a:endParaRPr lang="th-TH"/>
        </a:p>
      </dgm:t>
    </dgm:pt>
    <dgm:pt modelId="{F1A72166-0D53-4290-B080-D3143F6D247F}">
      <dgm:prSet phldrT="[Text]"/>
      <dgm:spPr/>
      <dgm:t>
        <a:bodyPr/>
        <a:lstStyle/>
        <a:p>
          <a:pPr algn="ctr"/>
          <a:endParaRPr lang="th-TH" b="1" dirty="0"/>
        </a:p>
      </dgm:t>
    </dgm:pt>
    <dgm:pt modelId="{331FC862-743E-40BE-BFE1-ED014DA674AB}" type="parTrans" cxnId="{5D784F03-DC6A-4CA6-9D6A-F32798C722B8}">
      <dgm:prSet/>
      <dgm:spPr/>
      <dgm:t>
        <a:bodyPr/>
        <a:lstStyle/>
        <a:p>
          <a:endParaRPr lang="th-TH"/>
        </a:p>
      </dgm:t>
    </dgm:pt>
    <dgm:pt modelId="{2311DA64-F168-4CF4-A1CE-F6928F366F6F}" type="sibTrans" cxnId="{5D784F03-DC6A-4CA6-9D6A-F32798C722B8}">
      <dgm:prSet/>
      <dgm:spPr/>
      <dgm:t>
        <a:bodyPr/>
        <a:lstStyle/>
        <a:p>
          <a:endParaRPr lang="th-TH"/>
        </a:p>
      </dgm:t>
    </dgm:pt>
    <dgm:pt modelId="{B362D7F8-8513-4B61-94E7-25FF4301D932}" type="pres">
      <dgm:prSet presAssocID="{EBF903AE-D11E-45B1-82CC-F318C66C152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849BA1D-E608-4F06-9863-F2B26572389D}" type="pres">
      <dgm:prSet presAssocID="{EBF903AE-D11E-45B1-82CC-F318C66C1525}" presName="cycle" presStyleCnt="0"/>
      <dgm:spPr/>
    </dgm:pt>
    <dgm:pt modelId="{EF499044-2EB9-4989-A6BD-5BBAF18F497E}" type="pres">
      <dgm:prSet presAssocID="{EBF903AE-D11E-45B1-82CC-F318C66C1525}" presName="centerShape" presStyleCnt="0"/>
      <dgm:spPr/>
    </dgm:pt>
    <dgm:pt modelId="{9A048252-55A3-42F6-BAF1-82A4B2FEDBD1}" type="pres">
      <dgm:prSet presAssocID="{EBF903AE-D11E-45B1-82CC-F318C66C1525}" presName="connSite" presStyleLbl="node1" presStyleIdx="0" presStyleCnt="4"/>
      <dgm:spPr/>
    </dgm:pt>
    <dgm:pt modelId="{7127BE2E-D398-4E6D-B0D7-DDC8581791F0}" type="pres">
      <dgm:prSet presAssocID="{EBF903AE-D11E-45B1-82CC-F318C66C1525}" presName="visible" presStyleLbl="node1" presStyleIdx="0" presStyleCnt="4"/>
      <dgm:spPr>
        <a:noFill/>
      </dgm:spPr>
    </dgm:pt>
    <dgm:pt modelId="{A9335B58-C092-46D2-AECF-23ADD3BC1E35}" type="pres">
      <dgm:prSet presAssocID="{1404F5B6-0F40-45E8-8B98-34B09879CF72}" presName="Name25" presStyleLbl="parChTrans1D1" presStyleIdx="0" presStyleCnt="3"/>
      <dgm:spPr/>
      <dgm:t>
        <a:bodyPr/>
        <a:lstStyle/>
        <a:p>
          <a:endParaRPr lang="th-TH"/>
        </a:p>
      </dgm:t>
    </dgm:pt>
    <dgm:pt modelId="{B96E267B-C979-478B-9368-A7AB1311C16D}" type="pres">
      <dgm:prSet presAssocID="{892541F2-1C94-425C-A416-E3AF4CE5C2E3}" presName="node" presStyleCnt="0"/>
      <dgm:spPr/>
    </dgm:pt>
    <dgm:pt modelId="{01DE423E-F1A6-4CCF-8B95-09C0A43CBC31}" type="pres">
      <dgm:prSet presAssocID="{892541F2-1C94-425C-A416-E3AF4CE5C2E3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5E6055E-A047-4770-BD43-2AFE729DE8A7}" type="pres">
      <dgm:prSet presAssocID="{892541F2-1C94-425C-A416-E3AF4CE5C2E3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6C59F8E-17C5-444F-B870-15706DD1D350}" type="pres">
      <dgm:prSet presAssocID="{15730496-6E92-4F37-801C-BF967E8321FD}" presName="Name25" presStyleLbl="parChTrans1D1" presStyleIdx="1" presStyleCnt="3"/>
      <dgm:spPr/>
      <dgm:t>
        <a:bodyPr/>
        <a:lstStyle/>
        <a:p>
          <a:endParaRPr lang="th-TH"/>
        </a:p>
      </dgm:t>
    </dgm:pt>
    <dgm:pt modelId="{BAB953E6-8034-48E3-83FE-015875BAAE5D}" type="pres">
      <dgm:prSet presAssocID="{A6770B5E-64A3-4C2B-8A4F-81F9F18ADCA7}" presName="node" presStyleCnt="0"/>
      <dgm:spPr/>
    </dgm:pt>
    <dgm:pt modelId="{803F1FFB-609C-48BD-8259-6E4DD959F3C0}" type="pres">
      <dgm:prSet presAssocID="{A6770B5E-64A3-4C2B-8A4F-81F9F18ADCA7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1BDDEE6-815D-46BE-96EA-B2794574FC3A}" type="pres">
      <dgm:prSet presAssocID="{A6770B5E-64A3-4C2B-8A4F-81F9F18ADCA7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A06BE46-A9D6-4D92-BBCC-BA4071C2E58A}" type="pres">
      <dgm:prSet presAssocID="{AAEDD75A-8D9F-4F30-B6F2-93F1A48B6B9D}" presName="Name25" presStyleLbl="parChTrans1D1" presStyleIdx="2" presStyleCnt="3"/>
      <dgm:spPr/>
      <dgm:t>
        <a:bodyPr/>
        <a:lstStyle/>
        <a:p>
          <a:endParaRPr lang="th-TH"/>
        </a:p>
      </dgm:t>
    </dgm:pt>
    <dgm:pt modelId="{2FB3744D-A286-4EF6-901D-7717926F0520}" type="pres">
      <dgm:prSet presAssocID="{D90EF8CF-7556-4CEE-B75E-F7F0644A70A3}" presName="node" presStyleCnt="0"/>
      <dgm:spPr/>
    </dgm:pt>
    <dgm:pt modelId="{90097C1A-3466-428A-9160-CA1F61E2C216}" type="pres">
      <dgm:prSet presAssocID="{D90EF8CF-7556-4CEE-B75E-F7F0644A70A3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93D076A-EE16-4473-B785-5D6985E6BFC0}" type="pres">
      <dgm:prSet presAssocID="{D90EF8CF-7556-4CEE-B75E-F7F0644A70A3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A08DC7B-46A5-44A1-9994-092A9B68D16B}" type="presOf" srcId="{F1A72166-0D53-4290-B080-D3143F6D247F}" destId="{B93D076A-EE16-4473-B785-5D6985E6BFC0}" srcOrd="0" destOrd="0" presId="urn:microsoft.com/office/officeart/2005/8/layout/radial2"/>
    <dgm:cxn modelId="{3E649F8B-1A9B-40BE-93C5-6038056DC3C9}" srcId="{EBF903AE-D11E-45B1-82CC-F318C66C1525}" destId="{A6770B5E-64A3-4C2B-8A4F-81F9F18ADCA7}" srcOrd="1" destOrd="0" parTransId="{15730496-6E92-4F37-801C-BF967E8321FD}" sibTransId="{A366C441-D057-4B19-966C-B259888E5ACA}"/>
    <dgm:cxn modelId="{0B06FDE9-DC0F-4D18-BE34-F611BB0F623D}" srcId="{EBF903AE-D11E-45B1-82CC-F318C66C1525}" destId="{892541F2-1C94-425C-A416-E3AF4CE5C2E3}" srcOrd="0" destOrd="0" parTransId="{1404F5B6-0F40-45E8-8B98-34B09879CF72}" sibTransId="{8B3D3243-62A1-458B-9AC3-9D2473808238}"/>
    <dgm:cxn modelId="{5D784F03-DC6A-4CA6-9D6A-F32798C722B8}" srcId="{D90EF8CF-7556-4CEE-B75E-F7F0644A70A3}" destId="{F1A72166-0D53-4290-B080-D3143F6D247F}" srcOrd="0" destOrd="0" parTransId="{331FC862-743E-40BE-BFE1-ED014DA674AB}" sibTransId="{2311DA64-F168-4CF4-A1CE-F6928F366F6F}"/>
    <dgm:cxn modelId="{52212E95-6D04-42A6-9E66-02FB90003267}" srcId="{892541F2-1C94-425C-A416-E3AF4CE5C2E3}" destId="{A72DA1D6-954E-44BB-9C5D-8003A48F0FB0}" srcOrd="0" destOrd="0" parTransId="{CF0B409D-C0A1-41DA-A8B0-3CE35EBEC566}" sibTransId="{0B5AE58E-AF7C-4A84-81AE-839ED390C8CB}"/>
    <dgm:cxn modelId="{7E878752-7F25-4E41-A05B-F22AF1A1EFDF}" srcId="{EBF903AE-D11E-45B1-82CC-F318C66C1525}" destId="{D90EF8CF-7556-4CEE-B75E-F7F0644A70A3}" srcOrd="2" destOrd="0" parTransId="{AAEDD75A-8D9F-4F30-B6F2-93F1A48B6B9D}" sibTransId="{6321BCD8-B234-4D88-80CC-5FDF83DCEB6F}"/>
    <dgm:cxn modelId="{3180C315-5160-417C-91F3-244E8BB97F4C}" type="presOf" srcId="{A72DA1D6-954E-44BB-9C5D-8003A48F0FB0}" destId="{25E6055E-A047-4770-BD43-2AFE729DE8A7}" srcOrd="0" destOrd="0" presId="urn:microsoft.com/office/officeart/2005/8/layout/radial2"/>
    <dgm:cxn modelId="{B6770F66-5E85-42DA-88A0-805A1E1F9825}" type="presOf" srcId="{AAEDD75A-8D9F-4F30-B6F2-93F1A48B6B9D}" destId="{8A06BE46-A9D6-4D92-BBCC-BA4071C2E58A}" srcOrd="0" destOrd="0" presId="urn:microsoft.com/office/officeart/2005/8/layout/radial2"/>
    <dgm:cxn modelId="{D1E4E177-C1F3-40CA-98A4-C21E2C04E15C}" type="presOf" srcId="{55FFE29D-7529-439C-A617-BC7C235992BC}" destId="{C1BDDEE6-815D-46BE-96EA-B2794574FC3A}" srcOrd="0" destOrd="0" presId="urn:microsoft.com/office/officeart/2005/8/layout/radial2"/>
    <dgm:cxn modelId="{90DABE5E-D376-4390-91C0-9CEFB76A904D}" srcId="{A6770B5E-64A3-4C2B-8A4F-81F9F18ADCA7}" destId="{55FFE29D-7529-439C-A617-BC7C235992BC}" srcOrd="0" destOrd="0" parTransId="{7FA42669-7AD9-42AA-992E-6266B3B86A19}" sibTransId="{048CAC56-6886-4EC1-96A9-F20754942B77}"/>
    <dgm:cxn modelId="{47BB001F-FE28-443B-ABAE-84645D0DC249}" type="presOf" srcId="{A6770B5E-64A3-4C2B-8A4F-81F9F18ADCA7}" destId="{803F1FFB-609C-48BD-8259-6E4DD959F3C0}" srcOrd="0" destOrd="0" presId="urn:microsoft.com/office/officeart/2005/8/layout/radial2"/>
    <dgm:cxn modelId="{B1296EE9-26BD-45FC-94E9-B56B6AC7DD34}" type="presOf" srcId="{EBF903AE-D11E-45B1-82CC-F318C66C1525}" destId="{B362D7F8-8513-4B61-94E7-25FF4301D932}" srcOrd="0" destOrd="0" presId="urn:microsoft.com/office/officeart/2005/8/layout/radial2"/>
    <dgm:cxn modelId="{5BC31BF3-352C-4F93-AF9C-AFD1EF867977}" type="presOf" srcId="{15730496-6E92-4F37-801C-BF967E8321FD}" destId="{96C59F8E-17C5-444F-B870-15706DD1D350}" srcOrd="0" destOrd="0" presId="urn:microsoft.com/office/officeart/2005/8/layout/radial2"/>
    <dgm:cxn modelId="{DE3D919F-3219-4265-8048-5D53C383E116}" type="presOf" srcId="{892541F2-1C94-425C-A416-E3AF4CE5C2E3}" destId="{01DE423E-F1A6-4CCF-8B95-09C0A43CBC31}" srcOrd="0" destOrd="0" presId="urn:microsoft.com/office/officeart/2005/8/layout/radial2"/>
    <dgm:cxn modelId="{0AD9EF39-4B4B-44A2-BB1D-5B80CFCFAA35}" type="presOf" srcId="{D90EF8CF-7556-4CEE-B75E-F7F0644A70A3}" destId="{90097C1A-3466-428A-9160-CA1F61E2C216}" srcOrd="0" destOrd="0" presId="urn:microsoft.com/office/officeart/2005/8/layout/radial2"/>
    <dgm:cxn modelId="{7A07E9B7-A93A-4F4B-AD39-F8B3CF6BA42A}" type="presOf" srcId="{1404F5B6-0F40-45E8-8B98-34B09879CF72}" destId="{A9335B58-C092-46D2-AECF-23ADD3BC1E35}" srcOrd="0" destOrd="0" presId="urn:microsoft.com/office/officeart/2005/8/layout/radial2"/>
    <dgm:cxn modelId="{7E7F27BF-2E4E-46F0-A016-EF6AADC06CD8}" type="presParOf" srcId="{B362D7F8-8513-4B61-94E7-25FF4301D932}" destId="{C849BA1D-E608-4F06-9863-F2B26572389D}" srcOrd="0" destOrd="0" presId="urn:microsoft.com/office/officeart/2005/8/layout/radial2"/>
    <dgm:cxn modelId="{CC7A1C11-347D-4CE0-8DBD-AEA8C47FAF35}" type="presParOf" srcId="{C849BA1D-E608-4F06-9863-F2B26572389D}" destId="{EF499044-2EB9-4989-A6BD-5BBAF18F497E}" srcOrd="0" destOrd="0" presId="urn:microsoft.com/office/officeart/2005/8/layout/radial2"/>
    <dgm:cxn modelId="{A8B1BDC2-015C-4504-9919-0F60E6B2B8B5}" type="presParOf" srcId="{EF499044-2EB9-4989-A6BD-5BBAF18F497E}" destId="{9A048252-55A3-42F6-BAF1-82A4B2FEDBD1}" srcOrd="0" destOrd="0" presId="urn:microsoft.com/office/officeart/2005/8/layout/radial2"/>
    <dgm:cxn modelId="{127E4003-8EB3-47B9-9B4D-2728D99FBD35}" type="presParOf" srcId="{EF499044-2EB9-4989-A6BD-5BBAF18F497E}" destId="{7127BE2E-D398-4E6D-B0D7-DDC8581791F0}" srcOrd="1" destOrd="0" presId="urn:microsoft.com/office/officeart/2005/8/layout/radial2"/>
    <dgm:cxn modelId="{8AC058EF-A641-4C36-ABF9-2BF202509975}" type="presParOf" srcId="{C849BA1D-E608-4F06-9863-F2B26572389D}" destId="{A9335B58-C092-46D2-AECF-23ADD3BC1E35}" srcOrd="1" destOrd="0" presId="urn:microsoft.com/office/officeart/2005/8/layout/radial2"/>
    <dgm:cxn modelId="{ED71DE71-2DAC-4761-B5B9-88E7D6902C57}" type="presParOf" srcId="{C849BA1D-E608-4F06-9863-F2B26572389D}" destId="{B96E267B-C979-478B-9368-A7AB1311C16D}" srcOrd="2" destOrd="0" presId="urn:microsoft.com/office/officeart/2005/8/layout/radial2"/>
    <dgm:cxn modelId="{C2B144DD-B93F-42EC-B310-37D4A0F66874}" type="presParOf" srcId="{B96E267B-C979-478B-9368-A7AB1311C16D}" destId="{01DE423E-F1A6-4CCF-8B95-09C0A43CBC31}" srcOrd="0" destOrd="0" presId="urn:microsoft.com/office/officeart/2005/8/layout/radial2"/>
    <dgm:cxn modelId="{D2C07A86-73BB-4156-874D-4B380A3B43F7}" type="presParOf" srcId="{B96E267B-C979-478B-9368-A7AB1311C16D}" destId="{25E6055E-A047-4770-BD43-2AFE729DE8A7}" srcOrd="1" destOrd="0" presId="urn:microsoft.com/office/officeart/2005/8/layout/radial2"/>
    <dgm:cxn modelId="{299E0269-AAEA-4305-B979-C0F71129A966}" type="presParOf" srcId="{C849BA1D-E608-4F06-9863-F2B26572389D}" destId="{96C59F8E-17C5-444F-B870-15706DD1D350}" srcOrd="3" destOrd="0" presId="urn:microsoft.com/office/officeart/2005/8/layout/radial2"/>
    <dgm:cxn modelId="{BB33C0AC-CBD0-406E-B384-BE5E5215CEE2}" type="presParOf" srcId="{C849BA1D-E608-4F06-9863-F2B26572389D}" destId="{BAB953E6-8034-48E3-83FE-015875BAAE5D}" srcOrd="4" destOrd="0" presId="urn:microsoft.com/office/officeart/2005/8/layout/radial2"/>
    <dgm:cxn modelId="{42D3D640-EF78-477E-A0D5-A3A32C33C4BA}" type="presParOf" srcId="{BAB953E6-8034-48E3-83FE-015875BAAE5D}" destId="{803F1FFB-609C-48BD-8259-6E4DD959F3C0}" srcOrd="0" destOrd="0" presId="urn:microsoft.com/office/officeart/2005/8/layout/radial2"/>
    <dgm:cxn modelId="{F9DF27DE-167D-4728-82A5-0286D2FE97E6}" type="presParOf" srcId="{BAB953E6-8034-48E3-83FE-015875BAAE5D}" destId="{C1BDDEE6-815D-46BE-96EA-B2794574FC3A}" srcOrd="1" destOrd="0" presId="urn:microsoft.com/office/officeart/2005/8/layout/radial2"/>
    <dgm:cxn modelId="{241CF2E5-6D97-457B-A678-F5FF1278FA28}" type="presParOf" srcId="{C849BA1D-E608-4F06-9863-F2B26572389D}" destId="{8A06BE46-A9D6-4D92-BBCC-BA4071C2E58A}" srcOrd="5" destOrd="0" presId="urn:microsoft.com/office/officeart/2005/8/layout/radial2"/>
    <dgm:cxn modelId="{7B04F889-7338-4F31-9878-B2D1755FBCB9}" type="presParOf" srcId="{C849BA1D-E608-4F06-9863-F2B26572389D}" destId="{2FB3744D-A286-4EF6-901D-7717926F0520}" srcOrd="6" destOrd="0" presId="urn:microsoft.com/office/officeart/2005/8/layout/radial2"/>
    <dgm:cxn modelId="{7C22F3F9-220B-4D2B-8C00-B22BC622AA41}" type="presParOf" srcId="{2FB3744D-A286-4EF6-901D-7717926F0520}" destId="{90097C1A-3466-428A-9160-CA1F61E2C216}" srcOrd="0" destOrd="0" presId="urn:microsoft.com/office/officeart/2005/8/layout/radial2"/>
    <dgm:cxn modelId="{0556C49B-DAD5-4986-A937-2D619A60F122}" type="presParOf" srcId="{2FB3744D-A286-4EF6-901D-7717926F0520}" destId="{B93D076A-EE16-4473-B785-5D6985E6BFC0}" srcOrd="1" destOrd="0" presId="urn:microsoft.com/office/officeart/2005/8/layout/radial2"/>
  </dgm:cxnLst>
  <dgm:bg>
    <a:noFill/>
  </dgm:bg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6BE46-A9D6-4D92-BBCC-BA4071C2E58A}">
      <dsp:nvSpPr>
        <dsp:cNvPr id="0" name=""/>
        <dsp:cNvSpPr/>
      </dsp:nvSpPr>
      <dsp:spPr>
        <a:xfrm rot="2561599">
          <a:off x="1930119" y="2842872"/>
          <a:ext cx="617109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617109" y="2882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59F8E-17C5-444F-B870-15706DD1D350}">
      <dsp:nvSpPr>
        <dsp:cNvPr id="0" name=""/>
        <dsp:cNvSpPr/>
      </dsp:nvSpPr>
      <dsp:spPr>
        <a:xfrm>
          <a:off x="2011888" y="2003160"/>
          <a:ext cx="685826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685826" y="2882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35B58-C092-46D2-AECF-23ADD3BC1E35}">
      <dsp:nvSpPr>
        <dsp:cNvPr id="0" name=""/>
        <dsp:cNvSpPr/>
      </dsp:nvSpPr>
      <dsp:spPr>
        <a:xfrm rot="19038401">
          <a:off x="1930119" y="1163449"/>
          <a:ext cx="617109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617109" y="2882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7BE2E-D398-4E6D-B0D7-DDC8581791F0}">
      <dsp:nvSpPr>
        <dsp:cNvPr id="0" name=""/>
        <dsp:cNvSpPr/>
      </dsp:nvSpPr>
      <dsp:spPr>
        <a:xfrm>
          <a:off x="352168" y="1055683"/>
          <a:ext cx="1952611" cy="1952611"/>
        </a:xfrm>
        <a:prstGeom prst="ellipse">
          <a:avLst/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E423E-F1A6-4CCF-8B95-09C0A43CBC31}">
      <dsp:nvSpPr>
        <dsp:cNvPr id="0" name=""/>
        <dsp:cNvSpPr/>
      </dsp:nvSpPr>
      <dsp:spPr>
        <a:xfrm>
          <a:off x="2310223" y="66"/>
          <a:ext cx="1171566" cy="1171566"/>
        </a:xfrm>
        <a:prstGeom prst="ellipse">
          <a:avLst/>
        </a:prstGeom>
        <a:solidFill>
          <a:srgbClr val="FFFF00"/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kern="1200" dirty="0" smtClean="0">
              <a:solidFill>
                <a:schemeClr val="tx1"/>
              </a:solidFill>
            </a:rPr>
            <a:t>โอกาส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 dirty="0"/>
        </a:p>
      </dsp:txBody>
      <dsp:txXfrm>
        <a:off x="2481795" y="171638"/>
        <a:ext cx="828422" cy="828422"/>
      </dsp:txXfrm>
    </dsp:sp>
    <dsp:sp modelId="{25E6055E-A047-4770-BD43-2AFE729DE8A7}">
      <dsp:nvSpPr>
        <dsp:cNvPr id="0" name=""/>
        <dsp:cNvSpPr/>
      </dsp:nvSpPr>
      <dsp:spPr>
        <a:xfrm>
          <a:off x="3598946" y="66"/>
          <a:ext cx="1757350" cy="1171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ctr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6500" b="1" kern="1200" dirty="0"/>
        </a:p>
      </dsp:txBody>
      <dsp:txXfrm>
        <a:off x="3598946" y="66"/>
        <a:ext cx="1757350" cy="1171566"/>
      </dsp:txXfrm>
    </dsp:sp>
    <dsp:sp modelId="{803F1FFB-609C-48BD-8259-6E4DD959F3C0}">
      <dsp:nvSpPr>
        <dsp:cNvPr id="0" name=""/>
        <dsp:cNvSpPr/>
      </dsp:nvSpPr>
      <dsp:spPr>
        <a:xfrm>
          <a:off x="2697714" y="1446205"/>
          <a:ext cx="1171566" cy="1171566"/>
        </a:xfrm>
        <a:prstGeom prst="ellipse">
          <a:avLst/>
        </a:prstGeom>
        <a:solidFill>
          <a:srgbClr val="0000F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kern="1200" dirty="0" smtClean="0"/>
            <a:t>สมเหตุ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kern="1200" dirty="0" smtClean="0"/>
            <a:t>สมผล</a:t>
          </a:r>
        </a:p>
        <a:p>
          <a:pPr lvl="0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kern="1200" dirty="0"/>
        </a:p>
      </dsp:txBody>
      <dsp:txXfrm>
        <a:off x="2869286" y="1617777"/>
        <a:ext cx="828422" cy="828422"/>
      </dsp:txXfrm>
    </dsp:sp>
    <dsp:sp modelId="{C1BDDEE6-815D-46BE-96EA-B2794574FC3A}">
      <dsp:nvSpPr>
        <dsp:cNvPr id="0" name=""/>
        <dsp:cNvSpPr/>
      </dsp:nvSpPr>
      <dsp:spPr>
        <a:xfrm>
          <a:off x="3986438" y="1446205"/>
          <a:ext cx="1757350" cy="1171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ctr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6500" b="1" kern="1200" dirty="0"/>
        </a:p>
      </dsp:txBody>
      <dsp:txXfrm>
        <a:off x="3986438" y="1446205"/>
        <a:ext cx="1757350" cy="1171566"/>
      </dsp:txXfrm>
    </dsp:sp>
    <dsp:sp modelId="{90097C1A-3466-428A-9160-CA1F61E2C216}">
      <dsp:nvSpPr>
        <dsp:cNvPr id="0" name=""/>
        <dsp:cNvSpPr/>
      </dsp:nvSpPr>
      <dsp:spPr>
        <a:xfrm>
          <a:off x="2310223" y="2892344"/>
          <a:ext cx="1171566" cy="1171566"/>
        </a:xfrm>
        <a:prstGeom prst="ellipse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kern="1200" dirty="0" smtClean="0"/>
            <a:t>ความกดดัน</a:t>
          </a:r>
        </a:p>
        <a:p>
          <a:pPr lvl="0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 dirty="0"/>
        </a:p>
      </dsp:txBody>
      <dsp:txXfrm>
        <a:off x="2481795" y="3063916"/>
        <a:ext cx="828422" cy="828422"/>
      </dsp:txXfrm>
    </dsp:sp>
    <dsp:sp modelId="{B93D076A-EE16-4473-B785-5D6985E6BFC0}">
      <dsp:nvSpPr>
        <dsp:cNvPr id="0" name=""/>
        <dsp:cNvSpPr/>
      </dsp:nvSpPr>
      <dsp:spPr>
        <a:xfrm>
          <a:off x="3598946" y="2892344"/>
          <a:ext cx="1757350" cy="1171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ctr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6500" b="1" kern="1200" dirty="0"/>
        </a:p>
      </dsp:txBody>
      <dsp:txXfrm>
        <a:off x="3598946" y="2892344"/>
        <a:ext cx="1757350" cy="1171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C1E22165-03D3-4FFB-9222-CA92DAC0D559}" type="datetimeFigureOut">
              <a:rPr lang="th-TH" smtClean="0"/>
              <a:pPr/>
              <a:t>08/06/59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F8B3E7D-7B0E-4EB0-A12B-B9A0C24F5C7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8216568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94128A41-37F2-4368-BAE9-3282A134A5B1}" type="datetimeFigureOut">
              <a:rPr lang="th-TH" smtClean="0"/>
              <a:pPr/>
              <a:t>08/06/59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1CFBC67D-8F8A-4F10-80AC-4B0629889FA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9070756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C67D-8F8A-4F10-80AC-4B0629889FAF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92936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76E453-5542-458C-AD86-C138681E7C64}" type="slidenum">
              <a:rPr lang="th-TH" smtClean="0"/>
              <a:pPr>
                <a:defRPr/>
              </a:pPr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97675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C67D-8F8A-4F10-80AC-4B0629889FAF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59961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BC67D-8F8A-4F10-80AC-4B0629889FAF}" type="slidenum">
              <a:rPr lang="th-TH" smtClean="0"/>
              <a:pPr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04401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5DCF-3249-46CC-B732-4F466359C249}" type="datetime1">
              <a:rPr lang="th-TH" smtClean="0"/>
              <a:pPr/>
              <a:t>08/06/59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D5E7-0E85-40FE-B712-D6551F51AD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73252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C4CB-2012-4BED-B64A-33EC6A76DABE}" type="datetime1">
              <a:rPr lang="th-TH" smtClean="0"/>
              <a:pPr/>
              <a:t>08/06/59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D5E7-0E85-40FE-B712-D6551F51AD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64107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8A64-1D4D-40F2-BC6F-602D5C3C4B7E}" type="datetime1">
              <a:rPr lang="th-TH" smtClean="0"/>
              <a:pPr/>
              <a:t>08/06/59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D5E7-0E85-40FE-B712-D6551F51AD3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933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50F1-6691-4D3D-92D9-3545C7FFAD70}" type="datetime1">
              <a:rPr lang="th-TH" smtClean="0"/>
              <a:pPr/>
              <a:t>08/06/59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D5E7-0E85-40FE-B712-D6551F51AD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27629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53F0-D6A8-4219-ABB4-CBE7D94F970D}" type="datetime1">
              <a:rPr lang="th-TH" smtClean="0"/>
              <a:pPr/>
              <a:t>08/06/59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D5E7-0E85-40FE-B712-D6551F51AD3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59313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482E-B6E8-418B-9901-269F5152652D}" type="datetime1">
              <a:rPr lang="th-TH" smtClean="0"/>
              <a:pPr/>
              <a:t>08/06/59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D5E7-0E85-40FE-B712-D6551F51AD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75292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385D-8257-488D-BF23-4FEFFD7DDBF4}" type="datetime1">
              <a:rPr lang="th-TH" smtClean="0"/>
              <a:pPr/>
              <a:t>08/06/59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D5E7-0E85-40FE-B712-D6551F51AD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131781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F14E-7D00-46C5-83F2-F4FB43764FE6}" type="datetime1">
              <a:rPr lang="th-TH" smtClean="0"/>
              <a:pPr/>
              <a:t>08/06/59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D5E7-0E85-40FE-B712-D6551F51AD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62026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95E3-1419-4395-A230-428D1616BE4F}" type="datetime1">
              <a:rPr lang="th-TH" smtClean="0"/>
              <a:pPr/>
              <a:t>08/06/59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D5E7-0E85-40FE-B712-D6551F51AD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2937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4D73E-C752-49D0-ACDF-29E1D5AACAAA}" type="datetime1">
              <a:rPr lang="th-TH" smtClean="0"/>
              <a:pPr/>
              <a:t>08/06/59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D5E7-0E85-40FE-B712-D6551F51AD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7104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8CA7-6FD2-4A33-8C0A-6C5E44DA0513}" type="datetime1">
              <a:rPr lang="th-TH" smtClean="0"/>
              <a:pPr/>
              <a:t>08/06/59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D5E7-0E85-40FE-B712-D6551F51AD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88076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ABE70-0D6C-4C54-BECA-AC8B4D9F11C0}" type="datetime1">
              <a:rPr lang="th-TH" smtClean="0"/>
              <a:pPr/>
              <a:t>08/06/59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D5E7-0E85-40FE-B712-D6551F51AD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1742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F5BC-AC91-408D-9492-37BCDDA839F1}" type="datetime1">
              <a:rPr lang="th-TH" smtClean="0"/>
              <a:pPr/>
              <a:t>08/06/59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D5E7-0E85-40FE-B712-D6551F51AD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94364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AD21-3707-473A-A674-413B9956FFC5}" type="datetime1">
              <a:rPr lang="th-TH" smtClean="0"/>
              <a:pPr/>
              <a:t>08/06/59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D5E7-0E85-40FE-B712-D6551F51AD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6506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1EC4-D0A2-443A-BBB8-5577C2FB63AE}" type="datetime1">
              <a:rPr lang="th-TH" smtClean="0"/>
              <a:pPr/>
              <a:t>08/06/59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D5E7-0E85-40FE-B712-D6551F51AD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2235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3859-12EA-4648-9D2E-0D59D9E4EAB7}" type="datetime1">
              <a:rPr lang="th-TH" smtClean="0"/>
              <a:pPr/>
              <a:t>08/06/59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D5E7-0E85-40FE-B712-D6551F51AD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45446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83362-BD98-45B8-AAEF-B4F84D92793C}" type="datetime1">
              <a:rPr lang="th-TH" smtClean="0"/>
              <a:pPr/>
              <a:t>08/06/59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E39D5E7-0E85-40FE-B712-D6551F51AD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4761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6.gif"/><Relationship Id="rId7" Type="http://schemas.openxmlformats.org/officeDocument/2006/relationships/image" Target="../media/image19.gif"/><Relationship Id="rId2" Type="http://schemas.openxmlformats.org/officeDocument/2006/relationships/hyperlink" Target="mailto:kaewta.c@egat.co.th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free-web-animations.com/homer-simpson-free-animation-0000000327.html" TargetMode="External"/><Relationship Id="rId5" Type="http://schemas.openxmlformats.org/officeDocument/2006/relationships/image" Target="../media/image18.gif"/><Relationship Id="rId4" Type="http://schemas.openxmlformats.org/officeDocument/2006/relationships/image" Target="../media/image17.gif"/><Relationship Id="rId9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7.gif"/><Relationship Id="rId3" Type="http://schemas.openxmlformats.org/officeDocument/2006/relationships/hyperlink" Target="http://www.google.co.th/url?sa=i&amp;rct=j&amp;q=&amp;esrc=s&amp;frm=1&amp;source=images&amp;cd=&amp;cad=rja&amp;uact=8&amp;docid=ojWeSMGBs75PQM&amp;tbnid=VAGUsKauu-Dc_M:&amp;ved=0CAUQjRw&amp;url=http://www.clipartheaven.com/show/clipart/occupations/cartoons_(a_-_l)/cashier_6-gif.html&amp;ei=VVzPU_PrGdaQuATwroHgAQ&amp;bvm=bv.71667212,d.c2E&amp;psig=AFQjCNF0avOcnKH9UzO3h8KuCh254CGzpA&amp;ust=1406184888975241" TargetMode="External"/><Relationship Id="rId7" Type="http://schemas.openxmlformats.org/officeDocument/2006/relationships/diagramLayout" Target="../diagrams/layout1.xm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.xml"/><Relationship Id="rId11" Type="http://schemas.openxmlformats.org/officeDocument/2006/relationships/image" Target="../media/image5.jpe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hyperlink" Target="http://www.google.co.th/url?sa=i&amp;rct=j&amp;q=&amp;esrc=s&amp;frm=1&amp;source=images&amp;cd=&amp;cad=rja&amp;uact=8&amp;docid=WeebAfICsFmBvM&amp;tbnid=Smu8-WHTMSKnYM:&amp;ved=0CAUQjRw&amp;url=http://www.talkystory.com/?p=93076&amp;ei=FFvPU9XcGtDIuASGwYH4AQ&amp;bvm=bv.71667212,d.c2E&amp;psig=AFQjCNEtlyNdpXPLklfQ9SRZRHh21MH2OA&amp;ust=1406184579030759" TargetMode="External"/><Relationship Id="rId4" Type="http://schemas.openxmlformats.org/officeDocument/2006/relationships/image" Target="../media/image3.jpeg"/><Relationship Id="rId9" Type="http://schemas.openxmlformats.org/officeDocument/2006/relationships/diagramColors" Target="../diagrams/colors1.xml"/><Relationship Id="rId1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80598" y="6381165"/>
            <a:ext cx="683339" cy="350668"/>
          </a:xfrm>
        </p:spPr>
        <p:txBody>
          <a:bodyPr/>
          <a:lstStyle/>
          <a:p>
            <a:fld id="{2E39D5E7-0E85-40FE-B712-D6551F51AD36}" type="slidenum">
              <a:rPr lang="th-TH" sz="1100" b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pPr/>
              <a:t>1</a:t>
            </a:fld>
            <a:endParaRPr lang="th-TH" sz="11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9195" y="274245"/>
            <a:ext cx="9466706" cy="3032520"/>
          </a:xfrm>
        </p:spPr>
        <p:txBody>
          <a:bodyPr>
            <a:noAutofit/>
          </a:bodyPr>
          <a:lstStyle/>
          <a:p>
            <a:r>
              <a:rPr lang="th-TH" sz="8800" b="1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การประเมินความเสี่ยงด้านการทุจริต</a:t>
            </a:r>
            <a:endParaRPr lang="th-TH" sz="8800" b="1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914" y="2169177"/>
            <a:ext cx="2154412" cy="875664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 bwMode="auto">
          <a:xfrm>
            <a:off x="2564964" y="4802660"/>
            <a:ext cx="6425514" cy="157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แก้วตา  ชาญชัยศรีสกุล</a:t>
            </a:r>
          </a:p>
          <a:p>
            <a:pPr algn="r">
              <a:spcBef>
                <a:spcPct val="20000"/>
              </a:spcBef>
              <a:buClrTx/>
              <a:buSzTx/>
              <a:buNone/>
            </a:pP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ผู้ว่าการสำนักตรวจสอบ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  กฟผ.</a:t>
            </a:r>
            <a:endParaRPr lang="en-US" sz="24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>
              <a:spcBef>
                <a:spcPct val="20000"/>
              </a:spcBef>
              <a:buClrTx/>
              <a:buSzTx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CIA  </a:t>
            </a:r>
            <a:r>
              <a:rPr lang="en-US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; </a:t>
            </a:r>
            <a:r>
              <a:rPr lang="en-US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CCSA </a:t>
            </a:r>
            <a:r>
              <a:rPr lang="en-US" sz="24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; </a:t>
            </a:r>
            <a:r>
              <a:rPr lang="en-US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CRMA</a:t>
            </a:r>
            <a:endParaRPr lang="th-TH" sz="24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 eaLnBrk="1" hangingPunct="1">
              <a:spcBef>
                <a:spcPct val="20000"/>
              </a:spcBef>
              <a:buClrTx/>
              <a:buSzTx/>
              <a:buFontTx/>
              <a:buNone/>
            </a:pPr>
            <a:endParaRPr lang="th-TH" sz="24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241" y="314822"/>
            <a:ext cx="10249674" cy="5259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th-TH" b="1" u="sng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ประเภทของการทุจริต (ควรพิจารณากำหนดตามสถานการณ์ปัจจัยภายใน-ภายนอก)</a:t>
            </a:r>
            <a:endParaRPr lang="en-US" sz="1800" dirty="0" smtClean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F1- FP 	 FRAUD POLICY </a:t>
            </a:r>
            <a:r>
              <a:rPr lang="en-US" sz="24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– </a:t>
            </a:r>
            <a:r>
              <a:rPr lang="th-TH" sz="24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การกำหนดนโยบายที่ไม่เป็นธรรม หรือ เอื้อผลประโยชน์ต่อตนเองหรือพวกพ้อง  </a:t>
            </a:r>
            <a:endParaRPr lang="en-US" sz="1800" b="1" dirty="0" smtClean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F2- CI 	 CONFLICT OF INTEREST </a:t>
            </a:r>
            <a:r>
              <a:rPr lang="en-US" sz="24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– </a:t>
            </a:r>
            <a:r>
              <a:rPr lang="th-TH" sz="24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การมีผลประโยชน์ทับซ้อน /การมีส่วนได้ส่วนเสียในผลประโยชน์/</a:t>
            </a:r>
            <a:br>
              <a:rPr lang="th-TH" sz="24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4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    การใช้อำนาจหน้าที่ในการหาประโยชน์ส่วนตน หรือ พวกพ้อง </a:t>
            </a:r>
            <a:br>
              <a:rPr lang="th-TH" sz="24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400" b="1" dirty="0" smtClean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F3- CO 	CORRUPTION </a:t>
            </a:r>
            <a:r>
              <a:rPr lang="en-US" sz="24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– </a:t>
            </a:r>
            <a:r>
              <a:rPr lang="th-TH" sz="24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การให้ หรือ เรียกรับสินบน</a:t>
            </a:r>
            <a:r>
              <a:rPr lang="en-US" sz="24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เพื่อให้ได้รับข้อมูล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สำคัญ  ช่วยปรับเปลี่ยน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ขั้นตอนงาน 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  ช่วยเอื้อ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คู่ค้า </a:t>
            </a:r>
            <a:r>
              <a:rPr lang="th-TH" sz="2400" b="1" dirty="0" smtClean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ร่วมกระทำการทุจริต ฯลฯ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  <a:endParaRPr lang="en-US" sz="1800" b="1" dirty="0">
              <a:solidFill>
                <a:srgbClr val="0000FF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F4- NC 	NON-COMPLIANCE </a:t>
            </a:r>
            <a:r>
              <a:rPr lang="en-US" sz="24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–</a:t>
            </a:r>
            <a:r>
              <a:rPr lang="th-TH" sz="24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การเจตนาฝ่าฝืน / การไม่ปฏิบัติตามกฎ ระเบียบ เพื่อประโยชน์ส่วนตัว หรือ พวกพ้อง</a:t>
            </a:r>
            <a:endParaRPr lang="en-US" sz="1800" b="1" dirty="0" smtClean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F5- RE	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REPORTING </a:t>
            </a:r>
            <a:r>
              <a:rPr lang="en-US" sz="2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MANIPULATION 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(FINANCIAL / NON- FINANCIAL) </a:t>
            </a:r>
            <a:r>
              <a:rPr lang="en-US" sz="24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– </a:t>
            </a:r>
            <a:r>
              <a:rPr lang="th-TH" sz="24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การตกแต่งรายงานทางการเงิน   </a:t>
            </a:r>
            <a:br>
              <a:rPr lang="th-TH" sz="24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4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การตกแต่งรายงานผลการดำเนินงานที่สำคัญ การปกปิดข้อมูล /การรายงานข้อมูลที่ไม่ถูกต้อง เพื่อให้ผู้ใช้รายงาน</a:t>
            </a:r>
            <a:br>
              <a:rPr lang="th-TH" sz="24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4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     สำคัญผิด หรือ เพื่อให้ได้ผลตามเป้าหมายของตัวชี้วัด </a:t>
            </a:r>
            <a:r>
              <a:rPr lang="en-US" sz="24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KPI </a:t>
            </a:r>
            <a:r>
              <a:rPr lang="th-TH" sz="24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ที่รับผิดชอบ    </a:t>
            </a:r>
            <a:endParaRPr lang="en-US" sz="1800" b="1" dirty="0" smtClean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F6- MA 	 MISAPPROPRIATION OF ASSETS </a:t>
            </a:r>
            <a:r>
              <a:rPr lang="en-US" sz="24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–</a:t>
            </a:r>
            <a:r>
              <a:rPr lang="th-TH" sz="24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การนำทรัพย์สินขององค์กรไปใช้เพื่อประโยชน์ส่วนตัวหรือพวกพ้อง</a:t>
            </a:r>
            <a:r>
              <a:rPr lang="en-US" sz="24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en-US" sz="1800" b="1" dirty="0" smtClean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en-US" sz="2400" b="1" dirty="0" smtClean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F7- IT 	 INFORMATION TECHNOLOGY FRAUD </a:t>
            </a:r>
            <a:r>
              <a:rPr lang="en-US" sz="24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–</a:t>
            </a:r>
            <a:r>
              <a:rPr lang="th-TH" sz="24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การใช้ </a:t>
            </a:r>
            <a:r>
              <a:rPr lang="en-US" sz="24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IT </a:t>
            </a:r>
            <a:r>
              <a:rPr lang="th-TH" sz="2400" b="1" dirty="0" smtClean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เพื่อกระทำการทุจริต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95317" y="6249180"/>
            <a:ext cx="683339" cy="365125"/>
          </a:xfrm>
        </p:spPr>
        <p:txBody>
          <a:bodyPr/>
          <a:lstStyle/>
          <a:p>
            <a:fld id="{2E39D5E7-0E85-40FE-B712-D6551F51AD36}" type="slidenum">
              <a:rPr lang="th-TH" sz="1800" smtClean="0">
                <a:solidFill>
                  <a:schemeClr val="tx1"/>
                </a:solidFill>
              </a:rPr>
              <a:pPr/>
              <a:t>10</a:t>
            </a:fld>
            <a:endParaRPr lang="th-TH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166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9494" y="2137124"/>
            <a:ext cx="9303799" cy="30208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h-TH" sz="7200" b="1" dirty="0">
                <a:solidFill>
                  <a:srgbClr val="0000FF"/>
                </a:solidFill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2.แนวทางการประเมิน</a:t>
            </a:r>
          </a:p>
          <a:p>
            <a:pPr algn="r"/>
            <a:r>
              <a:rPr lang="th-TH" sz="7200" b="1" dirty="0">
                <a:solidFill>
                  <a:srgbClr val="0000FF"/>
                </a:solidFill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ความเสี่ยงด้านการทุจริต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64590" y="6263034"/>
            <a:ext cx="683339" cy="365125"/>
          </a:xfrm>
        </p:spPr>
        <p:txBody>
          <a:bodyPr/>
          <a:lstStyle/>
          <a:p>
            <a:fld id="{2E39D5E7-0E85-40FE-B712-D6551F51AD36}" type="slidenum">
              <a:rPr lang="th-TH" sz="1800" smtClean="0">
                <a:solidFill>
                  <a:schemeClr val="tx1"/>
                </a:solidFill>
              </a:rPr>
              <a:pPr/>
              <a:t>11</a:t>
            </a:fld>
            <a:endParaRPr lang="th-TH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103044" y="6298814"/>
            <a:ext cx="683339" cy="365125"/>
          </a:xfrm>
        </p:spPr>
        <p:txBody>
          <a:bodyPr/>
          <a:lstStyle/>
          <a:p>
            <a:fld id="{2E39D5E7-0E85-40FE-B712-D6551F51AD36}" type="slidenum">
              <a:rPr lang="th-TH" sz="1800" smtClean="0">
                <a:solidFill>
                  <a:schemeClr val="tx1"/>
                </a:solidFill>
              </a:rPr>
              <a:pPr/>
              <a:t>12</a:t>
            </a:fld>
            <a:endParaRPr lang="th-TH" sz="1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1405" y="487553"/>
            <a:ext cx="88721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7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2.1 การระบุปัจจัยเสี่ยง</a:t>
            </a:r>
          </a:p>
          <a:p>
            <a:pPr algn="ctr"/>
            <a:r>
              <a:rPr lang="th-TH" sz="7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จากประเภท</a:t>
            </a:r>
            <a:r>
              <a:rPr lang="th-TH" sz="7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การทุจริต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3114" y="3119212"/>
            <a:ext cx="6133345" cy="258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360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8756" y="6151326"/>
            <a:ext cx="683339" cy="365125"/>
          </a:xfrm>
        </p:spPr>
        <p:txBody>
          <a:bodyPr/>
          <a:lstStyle/>
          <a:p>
            <a:fld id="{11C66474-AE74-4952-A3D9-ED755E917C1A}" type="slidenum">
              <a:rPr lang="en-US" sz="1600" b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/>
              <a:t>13</a:t>
            </a:fld>
            <a:endParaRPr lang="th-TH" sz="1600" b="1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2594" name="Oval 2"/>
          <p:cNvSpPr>
            <a:spLocks noChangeArrowheads="1"/>
          </p:cNvSpPr>
          <p:nvPr/>
        </p:nvSpPr>
        <p:spPr bwMode="auto">
          <a:xfrm>
            <a:off x="8868795" y="1660124"/>
            <a:ext cx="2583399" cy="192322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2.ไม่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</a:t>
            </a:r>
            <a: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CONFLICT </a:t>
            </a: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OF </a:t>
            </a:r>
            <a: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INTEREST</a:t>
            </a:r>
            <a:b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เกิดขึ้น 0 </a:t>
            </a:r>
            <a:r>
              <a:rPr lang="th-TH" sz="24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</a:t>
            </a:r>
            <a:endParaRPr lang="th-TH" sz="2400" b="1" u="sng" dirty="0">
              <a:latin typeface="JasmineDSE" pitchFamily="18" charset="0"/>
              <a:cs typeface="Angsana New" panose="02020603050405020304" pitchFamily="18" charset="-34"/>
            </a:endParaRPr>
          </a:p>
        </p:txBody>
      </p:sp>
      <p:sp>
        <p:nvSpPr>
          <p:cNvPr id="1902595" name="Oval 3"/>
          <p:cNvSpPr>
            <a:spLocks noChangeArrowheads="1"/>
          </p:cNvSpPr>
          <p:nvPr/>
        </p:nvSpPr>
        <p:spPr bwMode="auto">
          <a:xfrm>
            <a:off x="2547891" y="930273"/>
            <a:ext cx="2667145" cy="195569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7.ไม่มี</a:t>
            </a:r>
            <a: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INFORMATION </a:t>
            </a:r>
          </a:p>
          <a:p>
            <a:pPr algn="ctr"/>
            <a: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TECHNOLOGY FRAUD</a:t>
            </a:r>
            <a:b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เกิดขึ้น 0 ครั้ง</a:t>
            </a:r>
            <a:endParaRPr lang="th-TH" sz="2400" b="1" u="sng" dirty="0">
              <a:latin typeface="JasmineDSE" pitchFamily="18" charset="0"/>
              <a:cs typeface="Angsana New" panose="02020603050405020304" pitchFamily="18" charset="-34"/>
            </a:endParaRPr>
          </a:p>
          <a:p>
            <a:pPr algn="ctr"/>
            <a:endParaRPr lang="th-TH" sz="2400" b="1" u="sng" dirty="0">
              <a:latin typeface="JasmineDSE" pitchFamily="18" charset="0"/>
              <a:cs typeface="Angsana New" panose="02020603050405020304" pitchFamily="18" charset="-34"/>
            </a:endParaRPr>
          </a:p>
        </p:txBody>
      </p:sp>
      <p:sp>
        <p:nvSpPr>
          <p:cNvPr id="1902597" name="Oval 5"/>
          <p:cNvSpPr>
            <a:spLocks noChangeArrowheads="1"/>
          </p:cNvSpPr>
          <p:nvPr/>
        </p:nvSpPr>
        <p:spPr bwMode="auto">
          <a:xfrm>
            <a:off x="5905896" y="930272"/>
            <a:ext cx="2232025" cy="1752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1.ไม่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</a:t>
            </a:r>
            <a: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FRAUD POLICY</a:t>
            </a:r>
          </a:p>
          <a:p>
            <a:pPr algn="ctr"/>
            <a:r>
              <a:rPr lang="th-TH" sz="24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เกิดขึ้น 0 ครั้ง</a:t>
            </a:r>
            <a:endParaRPr lang="th-TH" sz="2400" b="1" u="sng" dirty="0">
              <a:latin typeface="JasmineDSE" pitchFamily="18" charset="0"/>
              <a:cs typeface="Angsana New" panose="02020603050405020304" pitchFamily="18" charset="-34"/>
            </a:endParaRPr>
          </a:p>
        </p:txBody>
      </p:sp>
      <p:sp>
        <p:nvSpPr>
          <p:cNvPr id="1902598" name="Text Box 6"/>
          <p:cNvSpPr txBox="1">
            <a:spLocks noChangeArrowheads="1"/>
          </p:cNvSpPr>
          <p:nvPr/>
        </p:nvSpPr>
        <p:spPr bwMode="auto">
          <a:xfrm>
            <a:off x="106532" y="161169"/>
            <a:ext cx="9330431" cy="646331"/>
          </a:xfrm>
          <a:prstGeom prst="rect">
            <a:avLst/>
          </a:prstGeom>
          <a:solidFill>
            <a:srgbClr val="66FF33"/>
          </a:solidFill>
          <a:ln w="57150" cmpd="thinThick">
            <a:solidFill>
              <a:srgbClr val="0000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ไม่มีการทุจริตในองค์การ (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KPI :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เกิดการทุจริต 0 ครั้ง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2599" name="Text Box 7"/>
          <p:cNvSpPr txBox="1">
            <a:spLocks noChangeArrowheads="1"/>
          </p:cNvSpPr>
          <p:nvPr/>
        </p:nvSpPr>
        <p:spPr bwMode="auto">
          <a:xfrm>
            <a:off x="71021" y="6351945"/>
            <a:ext cx="4509860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ระบุประเภทการทุจริตที่ต้องป้องกันไม่ให้เกิดขึ้น-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KRI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2601" name="Text Box 9"/>
          <p:cNvSpPr txBox="1">
            <a:spLocks noChangeArrowheads="1"/>
          </p:cNvSpPr>
          <p:nvPr/>
        </p:nvSpPr>
        <p:spPr bwMode="auto">
          <a:xfrm>
            <a:off x="10307560" y="222724"/>
            <a:ext cx="1553007" cy="707886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IF OK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9044295" y="3936057"/>
            <a:ext cx="2057400" cy="1752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3.ไม่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</a:t>
            </a:r>
            <a: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CORRUPTION</a:t>
            </a:r>
            <a:b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เกิดขึ้น 0 </a:t>
            </a:r>
            <a:r>
              <a:rPr lang="th-TH" sz="24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</a:t>
            </a:r>
            <a:endParaRPr lang="th-TH" sz="2400" b="1" u="sng" dirty="0">
              <a:latin typeface="JasmineDSE" pitchFamily="18" charset="0"/>
              <a:cs typeface="Angsana New" panose="02020603050405020304" pitchFamily="18" charset="-34"/>
            </a:endParaRPr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6412126" y="4777275"/>
            <a:ext cx="2456669" cy="173917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4.ไม่มี</a:t>
            </a:r>
            <a:br>
              <a:rPr lang="th-TH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NON-COMPLIANCE</a:t>
            </a:r>
            <a:b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เกิดขึ้น 0 </a:t>
            </a:r>
            <a:r>
              <a:rPr lang="th-TH" sz="24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</a:t>
            </a:r>
            <a:endParaRPr lang="th-TH" sz="2400" b="1" u="sng" dirty="0">
              <a:latin typeface="JasmineDSE" pitchFamily="18" charset="0"/>
              <a:cs typeface="Angsana New" panose="02020603050405020304" pitchFamily="18" charset="-34"/>
            </a:endParaRPr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3676414" y="4469138"/>
            <a:ext cx="2296055" cy="181665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5.ไม่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</a:t>
            </a:r>
            <a: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REPORTING </a:t>
            </a:r>
            <a:b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MANIPULATION</a:t>
            </a:r>
            <a:b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เกิดขึ้น 0 </a:t>
            </a:r>
            <a:r>
              <a:rPr lang="th-TH" sz="24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</a:t>
            </a:r>
            <a:endParaRPr lang="th-TH" sz="2400" b="1" u="sng" dirty="0">
              <a:latin typeface="JasmineDSE" pitchFamily="18" charset="0"/>
              <a:cs typeface="Angsana New" panose="02020603050405020304" pitchFamily="18" charset="-34"/>
            </a:endParaRPr>
          </a:p>
          <a:p>
            <a:pPr algn="ctr"/>
            <a:endParaRPr lang="th-TH" sz="2000" b="1" u="sng" dirty="0">
              <a:latin typeface="JasmineDSE" pitchFamily="18" charset="0"/>
              <a:cs typeface="Angsana New" panose="02020603050405020304" pitchFamily="18" charset="-34"/>
            </a:endParaRPr>
          </a:p>
        </p:txBody>
      </p:sp>
      <p:sp>
        <p:nvSpPr>
          <p:cNvPr id="18" name="Oval 3"/>
          <p:cNvSpPr>
            <a:spLocks noChangeArrowheads="1"/>
          </p:cNvSpPr>
          <p:nvPr/>
        </p:nvSpPr>
        <p:spPr bwMode="auto">
          <a:xfrm>
            <a:off x="1979720" y="2974020"/>
            <a:ext cx="2467993" cy="179762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6.ไม่มี</a:t>
            </a:r>
            <a: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MISAPPROPRIATION</a:t>
            </a:r>
            <a:b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OF </a:t>
            </a:r>
            <a: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ASSETS</a:t>
            </a:r>
            <a:b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เกิดขึ้น 0 </a:t>
            </a:r>
            <a:r>
              <a:rPr lang="th-TH" sz="24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</a:t>
            </a:r>
            <a: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endParaRPr lang="th-TH" sz="2400" b="1" u="sng" dirty="0">
              <a:latin typeface="JasmineDSE" pitchFamily="18" charset="0"/>
              <a:cs typeface="Angsana New" panose="02020603050405020304" pitchFamily="18" charset="-34"/>
            </a:endParaRPr>
          </a:p>
        </p:txBody>
      </p:sp>
      <p:sp>
        <p:nvSpPr>
          <p:cNvPr id="19" name="Oval 3"/>
          <p:cNvSpPr>
            <a:spLocks noChangeArrowheads="1"/>
          </p:cNvSpPr>
          <p:nvPr/>
        </p:nvSpPr>
        <p:spPr bwMode="auto">
          <a:xfrm>
            <a:off x="5758703" y="2836464"/>
            <a:ext cx="2325950" cy="1762911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ไม่มี</a:t>
            </a:r>
            <a: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การทุจริต ในองค์การ</a:t>
            </a:r>
          </a:p>
          <a:p>
            <a:pPr algn="ctr"/>
            <a:r>
              <a:rPr lang="th-TH" sz="2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เกิดขึ้น 0 </a:t>
            </a:r>
            <a:r>
              <a:rPr lang="th-TH" sz="24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</a:t>
            </a:r>
            <a:endParaRPr lang="th-TH" sz="2400" b="1" u="sng" dirty="0">
              <a:latin typeface="JasmineDSE" pitchFamily="18" charset="0"/>
              <a:cs typeface="Angsana New" panose="02020603050405020304" pitchFamily="18" charset="-34"/>
            </a:endParaRPr>
          </a:p>
        </p:txBody>
      </p:sp>
      <p:cxnSp>
        <p:nvCxnSpPr>
          <p:cNvPr id="3" name="Curved Connector 2"/>
          <p:cNvCxnSpPr>
            <a:stCxn id="19" idx="6"/>
            <a:endCxn id="1902594" idx="2"/>
          </p:cNvCxnSpPr>
          <p:nvPr/>
        </p:nvCxnSpPr>
        <p:spPr>
          <a:xfrm flipV="1">
            <a:off x="8084653" y="2621738"/>
            <a:ext cx="784142" cy="1096182"/>
          </a:xfrm>
          <a:prstGeom prst="curvedConnector3">
            <a:avLst/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urved Connector 4"/>
          <p:cNvCxnSpPr>
            <a:endCxn id="15" idx="2"/>
          </p:cNvCxnSpPr>
          <p:nvPr/>
        </p:nvCxnSpPr>
        <p:spPr>
          <a:xfrm>
            <a:off x="7815845" y="4261282"/>
            <a:ext cx="1228450" cy="551075"/>
          </a:xfrm>
          <a:prstGeom prst="curvedConnector3">
            <a:avLst/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endCxn id="1902597" idx="2"/>
          </p:cNvCxnSpPr>
          <p:nvPr/>
        </p:nvCxnSpPr>
        <p:spPr>
          <a:xfrm rot="16200000" flipV="1">
            <a:off x="5723691" y="1988777"/>
            <a:ext cx="1079392" cy="714982"/>
          </a:xfrm>
          <a:prstGeom prst="curvedConnector4">
            <a:avLst>
              <a:gd name="adj1" fmla="val 9408"/>
              <a:gd name="adj2" fmla="val 131973"/>
            </a:avLst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10800000">
            <a:off x="4353490" y="3607957"/>
            <a:ext cx="1438488" cy="8073"/>
          </a:xfrm>
          <a:prstGeom prst="curvedConnector3">
            <a:avLst>
              <a:gd name="adj1" fmla="val 50000"/>
            </a:avLst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endCxn id="1902595" idx="5"/>
          </p:cNvCxnSpPr>
          <p:nvPr/>
        </p:nvCxnSpPr>
        <p:spPr>
          <a:xfrm rot="10800000">
            <a:off x="4824442" y="2599561"/>
            <a:ext cx="1012294" cy="818388"/>
          </a:xfrm>
          <a:prstGeom prst="curvedConnector2">
            <a:avLst/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endCxn id="16" idx="2"/>
          </p:cNvCxnSpPr>
          <p:nvPr/>
        </p:nvCxnSpPr>
        <p:spPr>
          <a:xfrm rot="5400000">
            <a:off x="6096610" y="4905353"/>
            <a:ext cx="1057027" cy="425993"/>
          </a:xfrm>
          <a:prstGeom prst="curvedConnector4">
            <a:avLst>
              <a:gd name="adj1" fmla="val 8866"/>
              <a:gd name="adj2" fmla="val 153663"/>
            </a:avLst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endCxn id="17" idx="7"/>
          </p:cNvCxnSpPr>
          <p:nvPr/>
        </p:nvCxnSpPr>
        <p:spPr>
          <a:xfrm rot="5400000">
            <a:off x="5527805" y="4323668"/>
            <a:ext cx="519927" cy="303096"/>
          </a:xfrm>
          <a:prstGeom prst="curvedConnector3">
            <a:avLst>
              <a:gd name="adj1" fmla="val 50000"/>
            </a:avLst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08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7703" y="6348182"/>
            <a:ext cx="683339" cy="365125"/>
          </a:xfrm>
        </p:spPr>
        <p:txBody>
          <a:bodyPr/>
          <a:lstStyle/>
          <a:p>
            <a:fld id="{5056E44D-8E5F-4F79-89C6-1066D6F3E8C2}" type="slidenum">
              <a:rPr lang="en-US" sz="1050" b="1">
                <a:solidFill>
                  <a:schemeClr val="bg1"/>
                </a:solidFill>
              </a:rPr>
              <a:pPr/>
              <a:t>14</a:t>
            </a:fld>
            <a:endParaRPr lang="th-TH" sz="1050" b="1" dirty="0">
              <a:solidFill>
                <a:schemeClr val="bg1"/>
              </a:solidFill>
            </a:endParaRPr>
          </a:p>
        </p:txBody>
      </p:sp>
      <p:sp>
        <p:nvSpPr>
          <p:cNvPr id="1904642" name="Oval 2"/>
          <p:cNvSpPr>
            <a:spLocks noChangeArrowheads="1"/>
          </p:cNvSpPr>
          <p:nvPr/>
        </p:nvSpPr>
        <p:spPr bwMode="auto">
          <a:xfrm>
            <a:off x="5170488" y="4652963"/>
            <a:ext cx="2057400" cy="1752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ไม่มี</a:t>
            </a: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FRAUD </a:t>
            </a:r>
            <a: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POLICY</a:t>
            </a:r>
            <a:b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เกิดขึ้น 0 </a:t>
            </a:r>
            <a:r>
              <a:rPr lang="th-TH" sz="24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</a:t>
            </a:r>
            <a:endParaRPr lang="th-TH" sz="24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44" name="Text Box 4"/>
          <p:cNvSpPr txBox="1">
            <a:spLocks noChangeArrowheads="1"/>
          </p:cNvSpPr>
          <p:nvPr/>
        </p:nvSpPr>
        <p:spPr bwMode="auto">
          <a:xfrm>
            <a:off x="1360672" y="4498600"/>
            <a:ext cx="3373161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1.1 ผู้บริหารระดับสูงมีการกำหนดนโยบาย</a:t>
            </a:r>
            <a:b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Anti Corruption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สื่อสารที่ชัดเจน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45" name="Text Box 5"/>
          <p:cNvSpPr txBox="1">
            <a:spLocks noChangeArrowheads="1"/>
          </p:cNvSpPr>
          <p:nvPr/>
        </p:nvSpPr>
        <p:spPr bwMode="auto">
          <a:xfrm>
            <a:off x="4332303" y="2133601"/>
            <a:ext cx="5379868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1.3 มี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ผู้รับผิดชอบใน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สำรวจความคิดเห็นของ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ผู้มีส่วนได้ส่วนเสียทุกปี</a:t>
            </a:r>
            <a:endParaRPr lang="th-TH" sz="2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46" name="Text Box 6"/>
          <p:cNvSpPr txBox="1">
            <a:spLocks noChangeArrowheads="1"/>
          </p:cNvSpPr>
          <p:nvPr/>
        </p:nvSpPr>
        <p:spPr bwMode="auto">
          <a:xfrm>
            <a:off x="8199438" y="3124181"/>
            <a:ext cx="3319661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1.4  มีการรายงานเผยแพร่ผลการสำรวจ และ มีแผนปรับปรุงตามข้อคิดเห็น</a:t>
            </a:r>
            <a:endParaRPr lang="th-TH" sz="2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904647" name="AutoShape 7"/>
          <p:cNvCxnSpPr>
            <a:cxnSpLocks noChangeShapeType="1"/>
            <a:stCxn id="1904644" idx="3"/>
            <a:endCxn id="1904642" idx="2"/>
          </p:cNvCxnSpPr>
          <p:nvPr/>
        </p:nvCxnSpPr>
        <p:spPr bwMode="auto">
          <a:xfrm>
            <a:off x="4733833" y="4852543"/>
            <a:ext cx="436655" cy="67672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648" name="AutoShape 8"/>
          <p:cNvCxnSpPr>
            <a:cxnSpLocks noChangeShapeType="1"/>
            <a:stCxn id="1904656" idx="3"/>
            <a:endCxn id="1904642" idx="1"/>
          </p:cNvCxnSpPr>
          <p:nvPr/>
        </p:nvCxnSpPr>
        <p:spPr bwMode="auto">
          <a:xfrm>
            <a:off x="5018091" y="3694044"/>
            <a:ext cx="453696" cy="1215581"/>
          </a:xfrm>
          <a:prstGeom prst="curvedConnector2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649" name="AutoShape 9"/>
          <p:cNvCxnSpPr>
            <a:cxnSpLocks noChangeShapeType="1"/>
          </p:cNvCxnSpPr>
          <p:nvPr/>
        </p:nvCxnSpPr>
        <p:spPr bwMode="auto">
          <a:xfrm rot="5400000">
            <a:off x="6068912" y="3090480"/>
            <a:ext cx="2233598" cy="112006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651" name="AutoShape 11"/>
          <p:cNvCxnSpPr>
            <a:cxnSpLocks noChangeShapeType="1"/>
          </p:cNvCxnSpPr>
          <p:nvPr/>
        </p:nvCxnSpPr>
        <p:spPr bwMode="auto">
          <a:xfrm rot="10800000" flipV="1">
            <a:off x="7152184" y="3454727"/>
            <a:ext cx="1063994" cy="1728362"/>
          </a:xfrm>
          <a:prstGeom prst="curvedConnector2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04653" name="Text Box 13"/>
          <p:cNvSpPr txBox="1">
            <a:spLocks noChangeArrowheads="1"/>
          </p:cNvSpPr>
          <p:nvPr/>
        </p:nvSpPr>
        <p:spPr bwMode="auto">
          <a:xfrm>
            <a:off x="1871603" y="862490"/>
            <a:ext cx="629297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ระบุแนวทางการป้องกันการเกิดทุจริตที่ควรจะมี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(Preventive Control)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54" name="Text Box 14"/>
          <p:cNvSpPr txBox="1">
            <a:spLocks noChangeArrowheads="1"/>
          </p:cNvSpPr>
          <p:nvPr/>
        </p:nvSpPr>
        <p:spPr bwMode="auto">
          <a:xfrm>
            <a:off x="10517158" y="188914"/>
            <a:ext cx="1441450" cy="523220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IF OK</a:t>
            </a:r>
            <a:endParaRPr lang="th-TH" dirty="0"/>
          </a:p>
        </p:txBody>
      </p:sp>
      <p:sp>
        <p:nvSpPr>
          <p:cNvPr id="1904655" name="Text Box 15"/>
          <p:cNvSpPr txBox="1">
            <a:spLocks noChangeArrowheads="1"/>
          </p:cNvSpPr>
          <p:nvPr/>
        </p:nvSpPr>
        <p:spPr bwMode="auto">
          <a:xfrm>
            <a:off x="1847852" y="188914"/>
            <a:ext cx="7278394" cy="646331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0000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</a:t>
            </a:r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ไม่</a:t>
            </a:r>
            <a:r>
              <a:rPr lang="th-TH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</a:t>
            </a:r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FRAUD POLICY </a:t>
            </a:r>
            <a:r>
              <a:rPr lang="th-TH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KRI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เกิดขึ้น 0</a:t>
            </a:r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ครั้ง)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56" name="Text Box 16"/>
          <p:cNvSpPr txBox="1">
            <a:spLocks noChangeArrowheads="1"/>
          </p:cNvSpPr>
          <p:nvPr/>
        </p:nvSpPr>
        <p:spPr bwMode="auto">
          <a:xfrm>
            <a:off x="1721709" y="3340101"/>
            <a:ext cx="3296382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1.2 มีกระบวนการกำกับดูแลที่ดี  และ</a:t>
            </a:r>
            <a:b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มีกระบวนการบริหารจัดการรับเรื่องร้องเรียน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8401381" y="4190823"/>
            <a:ext cx="3319661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1.5  มีการ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สอบทาน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ด้านการกำกับดูแลกิจการที่ดีและป้องปรามการทุจริตคอร์รัปชั่น จากหน่วยงานอิสระภายนอก (สคร.)</a:t>
            </a:r>
            <a:endParaRPr lang="th-TH" sz="2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7" name="AutoShape 11"/>
          <p:cNvCxnSpPr>
            <a:cxnSpLocks noChangeShapeType="1"/>
            <a:stCxn id="16" idx="1"/>
            <a:endCxn id="1904642" idx="5"/>
          </p:cNvCxnSpPr>
          <p:nvPr/>
        </p:nvCxnSpPr>
        <p:spPr bwMode="auto">
          <a:xfrm rot="10800000" flipV="1">
            <a:off x="6926589" y="4698655"/>
            <a:ext cx="1474792" cy="1450246"/>
          </a:xfrm>
          <a:prstGeom prst="curvedConnector4">
            <a:avLst>
              <a:gd name="adj1" fmla="val 39785"/>
              <a:gd name="adj2" fmla="val 103466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0439" y="5193066"/>
            <a:ext cx="1639889" cy="110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23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7703" y="6348182"/>
            <a:ext cx="683339" cy="365125"/>
          </a:xfrm>
        </p:spPr>
        <p:txBody>
          <a:bodyPr/>
          <a:lstStyle/>
          <a:p>
            <a:fld id="{5056E44D-8E5F-4F79-89C6-1066D6F3E8C2}" type="slidenum">
              <a:rPr lang="en-US" sz="1050" b="1">
                <a:solidFill>
                  <a:schemeClr val="bg1"/>
                </a:solidFill>
              </a:rPr>
              <a:pPr/>
              <a:t>15</a:t>
            </a:fld>
            <a:endParaRPr lang="th-TH" sz="1050" b="1" dirty="0">
              <a:solidFill>
                <a:schemeClr val="bg1"/>
              </a:solidFill>
            </a:endParaRPr>
          </a:p>
        </p:txBody>
      </p:sp>
      <p:sp>
        <p:nvSpPr>
          <p:cNvPr id="1904642" name="Oval 2"/>
          <p:cNvSpPr>
            <a:spLocks noChangeArrowheads="1"/>
          </p:cNvSpPr>
          <p:nvPr/>
        </p:nvSpPr>
        <p:spPr bwMode="auto">
          <a:xfrm>
            <a:off x="4834536" y="4068308"/>
            <a:ext cx="2655178" cy="1752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2.ไม่มี</a:t>
            </a: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CONFLICT OF </a:t>
            </a:r>
            <a: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INTERREST</a:t>
            </a:r>
            <a:b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เกิดขึ้น 0 </a:t>
            </a:r>
            <a:r>
              <a:rPr lang="th-TH" sz="24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</a:t>
            </a:r>
            <a:endParaRPr lang="th-TH" sz="2400" b="1" u="sng" dirty="0">
              <a:latin typeface="JasmineDSE" pitchFamily="18" charset="0"/>
              <a:cs typeface="Angsana New" panose="02020603050405020304" pitchFamily="18" charset="-34"/>
            </a:endParaRPr>
          </a:p>
        </p:txBody>
      </p:sp>
      <p:sp>
        <p:nvSpPr>
          <p:cNvPr id="1904644" name="Text Box 4"/>
          <p:cNvSpPr txBox="1">
            <a:spLocks noChangeArrowheads="1"/>
          </p:cNvSpPr>
          <p:nvPr/>
        </p:nvSpPr>
        <p:spPr bwMode="auto">
          <a:xfrm>
            <a:off x="1526960" y="1966001"/>
            <a:ext cx="3390516" cy="12618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thaiDist">
              <a:lnSpc>
                <a:spcPct val="95000"/>
              </a:lnSpc>
              <a:spcAft>
                <a:spcPts val="0"/>
              </a:spcAft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2.2 </a:t>
            </a:r>
            <a:r>
              <a:rPr lang="th-TH" sz="20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ผู้ปฏิบัติงานที่เกี่ยวข้องกับการกำหนด </a:t>
            </a:r>
            <a:r>
              <a:rPr lang="en-US" sz="20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SPEC</a:t>
            </a:r>
            <a:r>
              <a:rPr lang="th-TH" sz="20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และ การ</a:t>
            </a:r>
            <a:r>
              <a:rPr lang="th-TH" sz="20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จัดหามีการจัดทำแบบรายงาน</a:t>
            </a:r>
            <a:r>
              <a:rPr lang="th-TH" sz="20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รายการขัดกันระหว่าง</a:t>
            </a:r>
            <a:r>
              <a:rPr lang="th-TH" sz="20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ประโยชน์</a:t>
            </a:r>
            <a:r>
              <a:rPr lang="th-TH" sz="20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ส่วนตนและ</a:t>
            </a:r>
            <a:r>
              <a:rPr lang="th-TH" sz="20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ส่วนรวม</a:t>
            </a:r>
            <a:endParaRPr lang="th-TH" sz="20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904645" name="Text Box 5"/>
          <p:cNvSpPr txBox="1">
            <a:spLocks noChangeArrowheads="1"/>
          </p:cNvSpPr>
          <p:nvPr/>
        </p:nvSpPr>
        <p:spPr bwMode="auto">
          <a:xfrm>
            <a:off x="7197511" y="3572654"/>
            <a:ext cx="4732553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2.4 มีการโยกย้ายสับเปลี่ยนหน้าที่ตามระยะเวลาอย่างเหมาะสม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904647" name="AutoShape 7"/>
          <p:cNvCxnSpPr>
            <a:cxnSpLocks noChangeShapeType="1"/>
            <a:stCxn id="1904644" idx="3"/>
          </p:cNvCxnSpPr>
          <p:nvPr/>
        </p:nvCxnSpPr>
        <p:spPr bwMode="auto">
          <a:xfrm>
            <a:off x="4917476" y="2596943"/>
            <a:ext cx="533413" cy="1651999"/>
          </a:xfrm>
          <a:prstGeom prst="curvedConnector2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648" name="AutoShape 8"/>
          <p:cNvCxnSpPr>
            <a:cxnSpLocks noChangeShapeType="1"/>
            <a:stCxn id="1904656" idx="1"/>
          </p:cNvCxnSpPr>
          <p:nvPr/>
        </p:nvCxnSpPr>
        <p:spPr bwMode="auto">
          <a:xfrm rot="10800000" flipV="1">
            <a:off x="6162125" y="2507646"/>
            <a:ext cx="610434" cy="1512889"/>
          </a:xfrm>
          <a:prstGeom prst="curvedConnector2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649" name="AutoShape 9"/>
          <p:cNvCxnSpPr>
            <a:cxnSpLocks noChangeShapeType="1"/>
            <a:stCxn id="1904645" idx="1"/>
          </p:cNvCxnSpPr>
          <p:nvPr/>
        </p:nvCxnSpPr>
        <p:spPr bwMode="auto">
          <a:xfrm rot="10800000" flipV="1">
            <a:off x="6838765" y="3772709"/>
            <a:ext cx="358747" cy="435128"/>
          </a:xfrm>
          <a:prstGeom prst="curvedConnector2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04653" name="Text Box 13"/>
          <p:cNvSpPr txBox="1">
            <a:spLocks noChangeArrowheads="1"/>
          </p:cNvSpPr>
          <p:nvPr/>
        </p:nvSpPr>
        <p:spPr bwMode="auto">
          <a:xfrm>
            <a:off x="1856729" y="884340"/>
            <a:ext cx="7003187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ระบุแนวทางการป้องกันการเกิดทุจริตที่ควรจะมี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(Preventive Control)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54" name="Text Box 14"/>
          <p:cNvSpPr txBox="1">
            <a:spLocks noChangeArrowheads="1"/>
          </p:cNvSpPr>
          <p:nvPr/>
        </p:nvSpPr>
        <p:spPr bwMode="auto">
          <a:xfrm>
            <a:off x="10488614" y="250469"/>
            <a:ext cx="1441450" cy="584775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IF OK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55" name="Text Box 15"/>
          <p:cNvSpPr txBox="1">
            <a:spLocks noChangeArrowheads="1"/>
          </p:cNvSpPr>
          <p:nvPr/>
        </p:nvSpPr>
        <p:spPr bwMode="auto">
          <a:xfrm>
            <a:off x="1847851" y="188914"/>
            <a:ext cx="7713399" cy="646331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0000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th-TH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ไม่มี</a:t>
            </a:r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CONFLICT </a:t>
            </a:r>
            <a:r>
              <a:rPr lang="en-US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OF </a:t>
            </a:r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INTEREST</a:t>
            </a:r>
            <a:r>
              <a:rPr lang="en-US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KRI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เกิดขึ้น 0</a:t>
            </a:r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ครั้ง)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56" name="Text Box 16"/>
          <p:cNvSpPr txBox="1">
            <a:spLocks noChangeArrowheads="1"/>
          </p:cNvSpPr>
          <p:nvPr/>
        </p:nvSpPr>
        <p:spPr bwMode="auto">
          <a:xfrm>
            <a:off x="6772559" y="2153704"/>
            <a:ext cx="4156955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2.3 </a:t>
            </a:r>
            <a:r>
              <a:rPr lang="th-TH" sz="20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</a:t>
            </a:r>
            <a:r>
              <a:rPr lang="th-TH" sz="20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การแบ่งแยกหน้าที่ เพื่อสอบ</a:t>
            </a:r>
            <a:r>
              <a:rPr lang="th-TH" sz="20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ทานงานระหว่างกัน (</a:t>
            </a:r>
            <a:r>
              <a:rPr lang="en-US" sz="20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Check and Balance</a:t>
            </a:r>
            <a:r>
              <a:rPr lang="en-US" sz="20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7927181" y="4576639"/>
            <a:ext cx="3793861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thaiDist"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2.5 กรณีมีการร้องเรียน ผู้บริหารมีการแต่งตั้งคณะกรรมการสอบข้อเท็จจริง และ ลงโทษหากพบว่าผู้ปฏิบัติงานประพฤติจริงตามข้อร้องเรียน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4" name="AutoShape 10"/>
          <p:cNvCxnSpPr>
            <a:cxnSpLocks noChangeShapeType="1"/>
            <a:stCxn id="22" idx="1"/>
          </p:cNvCxnSpPr>
          <p:nvPr/>
        </p:nvCxnSpPr>
        <p:spPr bwMode="auto">
          <a:xfrm rot="10800000" flipV="1">
            <a:off x="7197511" y="5084471"/>
            <a:ext cx="729670" cy="39305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566747" y="4207837"/>
            <a:ext cx="3345189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2.1 ผู้บริหารระดับสูงมีการกำหนดนโยบาย</a:t>
            </a:r>
            <a:b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ด้านธรรมาภิ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บาลและมีการสื่อสารที่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ชัดเจน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9" name="AutoShape 7"/>
          <p:cNvCxnSpPr>
            <a:cxnSpLocks noChangeShapeType="1"/>
          </p:cNvCxnSpPr>
          <p:nvPr/>
        </p:nvCxnSpPr>
        <p:spPr bwMode="auto">
          <a:xfrm>
            <a:off x="3932353" y="4541316"/>
            <a:ext cx="902183" cy="54315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33854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7703" y="6348182"/>
            <a:ext cx="683339" cy="365125"/>
          </a:xfrm>
        </p:spPr>
        <p:txBody>
          <a:bodyPr/>
          <a:lstStyle/>
          <a:p>
            <a:fld id="{5056E44D-8E5F-4F79-89C6-1066D6F3E8C2}" type="slidenum">
              <a:rPr lang="en-US" sz="1050" b="1">
                <a:solidFill>
                  <a:schemeClr val="bg1"/>
                </a:solidFill>
              </a:rPr>
              <a:pPr/>
              <a:t>16</a:t>
            </a:fld>
            <a:endParaRPr lang="th-TH" sz="1050" b="1" dirty="0">
              <a:solidFill>
                <a:schemeClr val="bg1"/>
              </a:solidFill>
            </a:endParaRPr>
          </a:p>
        </p:txBody>
      </p:sp>
      <p:sp>
        <p:nvSpPr>
          <p:cNvPr id="1904642" name="Oval 2"/>
          <p:cNvSpPr>
            <a:spLocks noChangeArrowheads="1"/>
          </p:cNvSpPr>
          <p:nvPr/>
        </p:nvSpPr>
        <p:spPr bwMode="auto">
          <a:xfrm>
            <a:off x="4713289" y="4652963"/>
            <a:ext cx="2655178" cy="1752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3.ไม่มี</a:t>
            </a: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CORRUPTION</a:t>
            </a:r>
            <a:b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เกิดขึ้น 0 </a:t>
            </a:r>
            <a:r>
              <a:rPr lang="th-TH" sz="24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</a:t>
            </a:r>
            <a:endParaRPr lang="th-TH" sz="2400" b="1" u="sng" dirty="0">
              <a:latin typeface="JasmineDSE" pitchFamily="18" charset="0"/>
              <a:cs typeface="Angsana New" panose="02020603050405020304" pitchFamily="18" charset="-34"/>
            </a:endParaRPr>
          </a:p>
        </p:txBody>
      </p:sp>
      <p:cxnSp>
        <p:nvCxnSpPr>
          <p:cNvPr id="1904647" name="AutoShape 7"/>
          <p:cNvCxnSpPr>
            <a:cxnSpLocks noChangeShapeType="1"/>
            <a:endCxn id="1904642" idx="2"/>
          </p:cNvCxnSpPr>
          <p:nvPr/>
        </p:nvCxnSpPr>
        <p:spPr bwMode="auto">
          <a:xfrm>
            <a:off x="3710113" y="4647192"/>
            <a:ext cx="1003176" cy="88207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648" name="AutoShape 8"/>
          <p:cNvCxnSpPr>
            <a:cxnSpLocks noChangeShapeType="1"/>
          </p:cNvCxnSpPr>
          <p:nvPr/>
        </p:nvCxnSpPr>
        <p:spPr bwMode="auto">
          <a:xfrm>
            <a:off x="5018089" y="3694044"/>
            <a:ext cx="512699" cy="1055509"/>
          </a:xfrm>
          <a:prstGeom prst="curvedConnector2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649" name="AutoShape 9"/>
          <p:cNvCxnSpPr>
            <a:cxnSpLocks noChangeShapeType="1"/>
          </p:cNvCxnSpPr>
          <p:nvPr/>
        </p:nvCxnSpPr>
        <p:spPr bwMode="auto">
          <a:xfrm rot="5400000">
            <a:off x="5286054" y="3352880"/>
            <a:ext cx="2119250" cy="49308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04653" name="Text Box 13"/>
          <p:cNvSpPr txBox="1">
            <a:spLocks noChangeArrowheads="1"/>
          </p:cNvSpPr>
          <p:nvPr/>
        </p:nvSpPr>
        <p:spPr bwMode="auto">
          <a:xfrm>
            <a:off x="1102125" y="889328"/>
            <a:ext cx="6168687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ระบุแนวทางการป้องกันการเกิดทุจริตที่ควรจะมี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(Preventive Control)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54" name="Text Box 14"/>
          <p:cNvSpPr txBox="1">
            <a:spLocks noChangeArrowheads="1"/>
          </p:cNvSpPr>
          <p:nvPr/>
        </p:nvSpPr>
        <p:spPr bwMode="auto">
          <a:xfrm>
            <a:off x="10488614" y="250469"/>
            <a:ext cx="1441450" cy="523220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IF OK</a:t>
            </a:r>
            <a:endParaRPr lang="th-TH" dirty="0"/>
          </a:p>
        </p:txBody>
      </p:sp>
      <p:sp>
        <p:nvSpPr>
          <p:cNvPr id="1904655" name="Text Box 15"/>
          <p:cNvSpPr txBox="1">
            <a:spLocks noChangeArrowheads="1"/>
          </p:cNvSpPr>
          <p:nvPr/>
        </p:nvSpPr>
        <p:spPr bwMode="auto">
          <a:xfrm>
            <a:off x="1093248" y="188914"/>
            <a:ext cx="8263816" cy="646331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0000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 ไม่มี</a:t>
            </a:r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CORRUPTION </a:t>
            </a:r>
            <a:r>
              <a:rPr lang="th-TH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KRI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เกิดขึ้น 0</a:t>
            </a:r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ครั้ง)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7885935" y="4640216"/>
            <a:ext cx="3699424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thaiDist"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3.5 กรณีมีการร้องเรียน ผู้บริหารมี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การแต่งตั้ง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คณะกรรมการสอบข้อเท็จจริง และ ลงโทษหากพบว่าผู้ปฏิบัติงานประพฤติจริงตามข้อร้องเรียน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4" name="AutoShape 10"/>
          <p:cNvCxnSpPr>
            <a:cxnSpLocks noChangeShapeType="1"/>
          </p:cNvCxnSpPr>
          <p:nvPr/>
        </p:nvCxnSpPr>
        <p:spPr bwMode="auto">
          <a:xfrm rot="10800000" flipV="1">
            <a:off x="6678970" y="3667061"/>
            <a:ext cx="1467590" cy="103953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094742" y="4498600"/>
            <a:ext cx="3639091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3.1 ผู้บริหารระดับสูงมีการกำหนดนโยบาย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และมีการ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สื่อสารที่ชัดเจน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341181" y="2133601"/>
            <a:ext cx="5157926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3.3 มี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ผู้รับผิดชอบใน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สำรวจความคิดเห็นของ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ผู้มีส่วนได้ส่วนเสียทุกปี</a:t>
            </a:r>
            <a:endParaRPr lang="th-TH" sz="2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8135511" y="3245480"/>
            <a:ext cx="3319661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3.4  มีการรายงานเผยแพร่ผลการสำรวจ และ มีแผนปรับปรุงตามข้อคิดเห็น</a:t>
            </a:r>
            <a:endParaRPr lang="th-TH" sz="2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290439" y="3340101"/>
            <a:ext cx="2727651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3.2 มีกระบวนการกำกับดูแลที่ดี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3" name="AutoShape 10"/>
          <p:cNvCxnSpPr>
            <a:cxnSpLocks noChangeShapeType="1"/>
          </p:cNvCxnSpPr>
          <p:nvPr/>
        </p:nvCxnSpPr>
        <p:spPr bwMode="auto">
          <a:xfrm rot="10800000">
            <a:off x="7132028" y="5062027"/>
            <a:ext cx="753907" cy="33559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413161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7703" y="6348182"/>
            <a:ext cx="683339" cy="365125"/>
          </a:xfrm>
        </p:spPr>
        <p:txBody>
          <a:bodyPr/>
          <a:lstStyle/>
          <a:p>
            <a:fld id="{5056E44D-8E5F-4F79-89C6-1066D6F3E8C2}" type="slidenum">
              <a:rPr lang="en-US" sz="1050" b="1">
                <a:solidFill>
                  <a:schemeClr val="bg1"/>
                </a:solidFill>
              </a:rPr>
              <a:pPr/>
              <a:t>17</a:t>
            </a:fld>
            <a:endParaRPr lang="th-TH" sz="1050" b="1" dirty="0">
              <a:solidFill>
                <a:schemeClr val="bg1"/>
              </a:solidFill>
            </a:endParaRPr>
          </a:p>
        </p:txBody>
      </p:sp>
      <p:sp>
        <p:nvSpPr>
          <p:cNvPr id="1904642" name="Oval 2"/>
          <p:cNvSpPr>
            <a:spLocks noChangeArrowheads="1"/>
          </p:cNvSpPr>
          <p:nvPr/>
        </p:nvSpPr>
        <p:spPr bwMode="auto">
          <a:xfrm>
            <a:off x="5170488" y="4652963"/>
            <a:ext cx="2057400" cy="1752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4.ไม่มี</a:t>
            </a:r>
            <a:b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NON-COMPLIANCE</a:t>
            </a:r>
            <a:b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เกิดขึ้น 0 </a:t>
            </a:r>
            <a:r>
              <a:rPr lang="th-TH" sz="24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</a:t>
            </a:r>
            <a:endParaRPr lang="th-TH" sz="2400" u="sng" dirty="0">
              <a:latin typeface="JasmineDSE" pitchFamily="18" charset="0"/>
              <a:cs typeface="Angsana New" panose="02020603050405020304" pitchFamily="18" charset="-34"/>
            </a:endParaRPr>
          </a:p>
          <a:p>
            <a:pPr algn="ctr"/>
            <a:endParaRPr lang="th-TH" sz="2400" u="sng" dirty="0">
              <a:latin typeface="JasmineDSE" pitchFamily="18" charset="0"/>
              <a:cs typeface="Angsana New" panose="02020603050405020304" pitchFamily="18" charset="-34"/>
            </a:endParaRPr>
          </a:p>
        </p:txBody>
      </p:sp>
      <p:sp>
        <p:nvSpPr>
          <p:cNvPr id="1904644" name="Text Box 4"/>
          <p:cNvSpPr txBox="1">
            <a:spLocks noChangeArrowheads="1"/>
          </p:cNvSpPr>
          <p:nvPr/>
        </p:nvSpPr>
        <p:spPr bwMode="auto">
          <a:xfrm>
            <a:off x="745724" y="4483101"/>
            <a:ext cx="3967565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4.1 ฝ่ายบริหารมีการกำหนดนโยบายที่ชัดเจนเพื่อ</a:t>
            </a:r>
            <a:b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ให้ผู้ปฏิบัติงานยึดถือปฏิบัติตามกฎ ระเบียบ คำสั่ง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45" name="Text Box 5"/>
          <p:cNvSpPr txBox="1">
            <a:spLocks noChangeArrowheads="1"/>
          </p:cNvSpPr>
          <p:nvPr/>
        </p:nvSpPr>
        <p:spPr bwMode="auto">
          <a:xfrm>
            <a:off x="1380981" y="2418455"/>
            <a:ext cx="6062154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4.3 มี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ผู้รับผิดชอบใน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การสอบทานการปฏิบัติที่ไม่เป็นไปตาม กฎ ระเบียบ คำสั่ง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46" name="Text Box 6"/>
          <p:cNvSpPr txBox="1">
            <a:spLocks noChangeArrowheads="1"/>
          </p:cNvSpPr>
          <p:nvPr/>
        </p:nvSpPr>
        <p:spPr bwMode="auto">
          <a:xfrm>
            <a:off x="7994292" y="2925574"/>
            <a:ext cx="3071087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4.4 มีการรายงานเมื่อพบว่ามีการปฏิบัติที่ไม่เป็นไปตาม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กฎ ระเบียบ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คำสั่ง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904647" name="AutoShape 7"/>
          <p:cNvCxnSpPr>
            <a:cxnSpLocks noChangeShapeType="1"/>
            <a:stCxn id="1904644" idx="3"/>
            <a:endCxn id="1904642" idx="2"/>
          </p:cNvCxnSpPr>
          <p:nvPr/>
        </p:nvCxnSpPr>
        <p:spPr bwMode="auto">
          <a:xfrm>
            <a:off x="4713289" y="4837044"/>
            <a:ext cx="457199" cy="69221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648" name="AutoShape 8"/>
          <p:cNvCxnSpPr>
            <a:cxnSpLocks noChangeShapeType="1"/>
            <a:stCxn id="1904656" idx="3"/>
            <a:endCxn id="1904642" idx="1"/>
          </p:cNvCxnSpPr>
          <p:nvPr/>
        </p:nvCxnSpPr>
        <p:spPr bwMode="auto">
          <a:xfrm>
            <a:off x="5018090" y="3540156"/>
            <a:ext cx="453697" cy="1369469"/>
          </a:xfrm>
          <a:prstGeom prst="curvedConnector2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649" name="AutoShape 9"/>
          <p:cNvCxnSpPr>
            <a:cxnSpLocks noChangeShapeType="1"/>
            <a:endCxn id="1904642" idx="0"/>
          </p:cNvCxnSpPr>
          <p:nvPr/>
        </p:nvCxnSpPr>
        <p:spPr bwMode="auto">
          <a:xfrm rot="16200000" flipH="1">
            <a:off x="5288077" y="3741852"/>
            <a:ext cx="1811476" cy="1074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651" name="AutoShape 11"/>
          <p:cNvCxnSpPr>
            <a:cxnSpLocks noChangeShapeType="1"/>
            <a:stCxn id="1904646" idx="1"/>
          </p:cNvCxnSpPr>
          <p:nvPr/>
        </p:nvCxnSpPr>
        <p:spPr bwMode="auto">
          <a:xfrm rot="10800000" flipV="1">
            <a:off x="6891978" y="3279516"/>
            <a:ext cx="1102315" cy="1650403"/>
          </a:xfrm>
          <a:prstGeom prst="curvedConnector2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04653" name="Text Box 13"/>
          <p:cNvSpPr txBox="1">
            <a:spLocks noChangeArrowheads="1"/>
          </p:cNvSpPr>
          <p:nvPr/>
        </p:nvSpPr>
        <p:spPr bwMode="auto">
          <a:xfrm>
            <a:off x="1633385" y="878594"/>
            <a:ext cx="6159808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ระบุแนวทางการป้องกันการเกิดทุจริตที่ควรจะมี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(Preventive Control)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54" name="Text Box 14"/>
          <p:cNvSpPr txBox="1">
            <a:spLocks noChangeArrowheads="1"/>
          </p:cNvSpPr>
          <p:nvPr/>
        </p:nvSpPr>
        <p:spPr bwMode="auto">
          <a:xfrm>
            <a:off x="10488614" y="250469"/>
            <a:ext cx="1441450" cy="523220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IF OK</a:t>
            </a:r>
            <a:endParaRPr lang="th-TH" dirty="0"/>
          </a:p>
        </p:txBody>
      </p:sp>
      <p:sp>
        <p:nvSpPr>
          <p:cNvPr id="1904655" name="Text Box 15"/>
          <p:cNvSpPr txBox="1">
            <a:spLocks noChangeArrowheads="1"/>
          </p:cNvSpPr>
          <p:nvPr/>
        </p:nvSpPr>
        <p:spPr bwMode="auto">
          <a:xfrm>
            <a:off x="1590398" y="199332"/>
            <a:ext cx="7855443" cy="646331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0000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4.ไม่</a:t>
            </a:r>
            <a:r>
              <a:rPr lang="th-TH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 </a:t>
            </a:r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NON-COMPLIANCE  </a:t>
            </a:r>
            <a:r>
              <a:rPr lang="th-TH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KRI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เกิดขึ้น 0</a:t>
            </a:r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ครั้ง)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56" name="Text Box 16"/>
          <p:cNvSpPr txBox="1">
            <a:spLocks noChangeArrowheads="1"/>
          </p:cNvSpPr>
          <p:nvPr/>
        </p:nvSpPr>
        <p:spPr bwMode="auto">
          <a:xfrm>
            <a:off x="905522" y="3340101"/>
            <a:ext cx="4112568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4.2 มีการสื่อสารทำความเข้าใจแนวปฏิบัติที่ชัดเจน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8436148" y="4119005"/>
            <a:ext cx="3284894" cy="16312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thaiDist"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4.5 กรณี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พบว่ามีการปฏิบัติที่ไม่เป็นไปตาม กฎ ระเบียบ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คำสั่ง ซึ่งส่งผลกระทบต่อองค์การและ ผู้มีส่วนได้ส่วนเสีย  ผู้บริหารมี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การแต่งตั้ง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คณะกรรมการสอบข้อเท็จจริง และ ลงโทษหากพบว่าผู้ปฏิบัติงานผิดจริง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4" name="AutoShape 10"/>
          <p:cNvCxnSpPr>
            <a:cxnSpLocks noChangeShapeType="1"/>
            <a:stCxn id="22" idx="1"/>
          </p:cNvCxnSpPr>
          <p:nvPr/>
        </p:nvCxnSpPr>
        <p:spPr bwMode="auto">
          <a:xfrm rot="10800000" flipV="1">
            <a:off x="7227890" y="4934613"/>
            <a:ext cx="1208258" cy="34924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294063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7703" y="6348182"/>
            <a:ext cx="683339" cy="365125"/>
          </a:xfrm>
        </p:spPr>
        <p:txBody>
          <a:bodyPr/>
          <a:lstStyle/>
          <a:p>
            <a:fld id="{5056E44D-8E5F-4F79-89C6-1066D6F3E8C2}" type="slidenum">
              <a:rPr lang="en-US" sz="1050" b="1">
                <a:solidFill>
                  <a:schemeClr val="bg1"/>
                </a:solidFill>
              </a:rPr>
              <a:pPr/>
              <a:t>18</a:t>
            </a:fld>
            <a:endParaRPr lang="th-TH" sz="1050" b="1" dirty="0">
              <a:solidFill>
                <a:schemeClr val="bg1"/>
              </a:solidFill>
            </a:endParaRPr>
          </a:p>
        </p:txBody>
      </p:sp>
      <p:sp>
        <p:nvSpPr>
          <p:cNvPr id="1904642" name="Oval 2"/>
          <p:cNvSpPr>
            <a:spLocks noChangeArrowheads="1"/>
          </p:cNvSpPr>
          <p:nvPr/>
        </p:nvSpPr>
        <p:spPr bwMode="auto">
          <a:xfrm>
            <a:off x="5170488" y="4652963"/>
            <a:ext cx="2057400" cy="1752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5.ไม่มี</a:t>
            </a: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REPORTING </a:t>
            </a:r>
            <a:b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MANIPULATION</a:t>
            </a:r>
            <a:b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เกิดขึ้น 0 </a:t>
            </a:r>
            <a:r>
              <a:rPr lang="th-TH" sz="24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</a:t>
            </a:r>
            <a:endParaRPr lang="th-TH" sz="2400" u="sng" dirty="0">
              <a:latin typeface="JasmineDSE" pitchFamily="18" charset="0"/>
              <a:cs typeface="Angsana New" panose="02020603050405020304" pitchFamily="18" charset="-34"/>
            </a:endParaRPr>
          </a:p>
          <a:p>
            <a:pPr algn="ctr"/>
            <a:endParaRPr lang="th-TH" sz="2400" u="sng" dirty="0">
              <a:latin typeface="JasmineDSE" pitchFamily="18" charset="0"/>
              <a:cs typeface="Angsana New" panose="02020603050405020304" pitchFamily="18" charset="-34"/>
            </a:endParaRPr>
          </a:p>
        </p:txBody>
      </p:sp>
      <p:sp>
        <p:nvSpPr>
          <p:cNvPr id="1904644" name="Text Box 4"/>
          <p:cNvSpPr txBox="1">
            <a:spLocks noChangeArrowheads="1"/>
          </p:cNvSpPr>
          <p:nvPr/>
        </p:nvSpPr>
        <p:spPr bwMode="auto">
          <a:xfrm>
            <a:off x="745724" y="4483101"/>
            <a:ext cx="3967565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5.1 ฝ่ายบริหารมีการกำหนดนโยบายให้ผู้ปฏิบัติงานจัดทำและรายงานที่ถูกต้องตามจริง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45" name="Text Box 5"/>
          <p:cNvSpPr txBox="1">
            <a:spLocks noChangeArrowheads="1"/>
          </p:cNvSpPr>
          <p:nvPr/>
        </p:nvSpPr>
        <p:spPr bwMode="auto">
          <a:xfrm>
            <a:off x="4223518" y="2435322"/>
            <a:ext cx="3454168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5.3 มีผู้รับผิดชอบในการสอบทานรายงาน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46" name="Text Box 6"/>
          <p:cNvSpPr txBox="1">
            <a:spLocks noChangeArrowheads="1"/>
          </p:cNvSpPr>
          <p:nvPr/>
        </p:nvSpPr>
        <p:spPr bwMode="auto">
          <a:xfrm>
            <a:off x="7883958" y="2817278"/>
            <a:ext cx="3523848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5.4 มีการรายงานเมื่อพบว่ามีการตกแต่งรายงานให้ไม่ถูกต้องตามจริง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904647" name="AutoShape 7"/>
          <p:cNvCxnSpPr>
            <a:cxnSpLocks noChangeShapeType="1"/>
            <a:stCxn id="1904644" idx="3"/>
            <a:endCxn id="1904642" idx="2"/>
          </p:cNvCxnSpPr>
          <p:nvPr/>
        </p:nvCxnSpPr>
        <p:spPr bwMode="auto">
          <a:xfrm>
            <a:off x="4713289" y="4837044"/>
            <a:ext cx="457199" cy="69221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648" name="AutoShape 8"/>
          <p:cNvCxnSpPr>
            <a:cxnSpLocks noChangeShapeType="1"/>
            <a:stCxn id="1904656" idx="3"/>
            <a:endCxn id="1904642" idx="1"/>
          </p:cNvCxnSpPr>
          <p:nvPr/>
        </p:nvCxnSpPr>
        <p:spPr bwMode="auto">
          <a:xfrm>
            <a:off x="5018090" y="3694044"/>
            <a:ext cx="453697" cy="1215581"/>
          </a:xfrm>
          <a:prstGeom prst="curvedConnector2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649" name="AutoShape 9"/>
          <p:cNvCxnSpPr>
            <a:cxnSpLocks noChangeShapeType="1"/>
            <a:endCxn id="1904642" idx="0"/>
          </p:cNvCxnSpPr>
          <p:nvPr/>
        </p:nvCxnSpPr>
        <p:spPr bwMode="auto">
          <a:xfrm rot="16200000" flipH="1">
            <a:off x="5288077" y="3741852"/>
            <a:ext cx="1811476" cy="1074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651" name="AutoShape 11"/>
          <p:cNvCxnSpPr>
            <a:cxnSpLocks noChangeShapeType="1"/>
            <a:stCxn id="1904646" idx="1"/>
          </p:cNvCxnSpPr>
          <p:nvPr/>
        </p:nvCxnSpPr>
        <p:spPr bwMode="auto">
          <a:xfrm rot="10800000" flipV="1">
            <a:off x="6781652" y="3171221"/>
            <a:ext cx="1102307" cy="1650402"/>
          </a:xfrm>
          <a:prstGeom prst="curvedConnector2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04653" name="Text Box 13"/>
          <p:cNvSpPr txBox="1">
            <a:spLocks noChangeArrowheads="1"/>
          </p:cNvSpPr>
          <p:nvPr/>
        </p:nvSpPr>
        <p:spPr bwMode="auto">
          <a:xfrm>
            <a:off x="523030" y="878249"/>
            <a:ext cx="7003187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ระบุแนวทางการป้องกันการเกิดทุจริตที่ควรจะมี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(Preventive Control)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54" name="Text Box 14"/>
          <p:cNvSpPr txBox="1">
            <a:spLocks noChangeArrowheads="1"/>
          </p:cNvSpPr>
          <p:nvPr/>
        </p:nvSpPr>
        <p:spPr bwMode="auto">
          <a:xfrm>
            <a:off x="10488614" y="250469"/>
            <a:ext cx="1441450" cy="523220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IF OK</a:t>
            </a:r>
            <a:endParaRPr lang="th-TH" dirty="0"/>
          </a:p>
        </p:txBody>
      </p:sp>
      <p:sp>
        <p:nvSpPr>
          <p:cNvPr id="1904655" name="Text Box 15"/>
          <p:cNvSpPr txBox="1">
            <a:spLocks noChangeArrowheads="1"/>
          </p:cNvSpPr>
          <p:nvPr/>
        </p:nvSpPr>
        <p:spPr bwMode="auto">
          <a:xfrm>
            <a:off x="470518" y="188914"/>
            <a:ext cx="9117366" cy="646331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0000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5.ไม่</a:t>
            </a:r>
            <a:r>
              <a:rPr lang="th-TH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</a:t>
            </a:r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REPORTING MANIPULATION </a:t>
            </a:r>
            <a:r>
              <a:rPr lang="th-TH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KRI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เกิดขึ้น 0</a:t>
            </a:r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ครั้ง)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56" name="Text Box 16"/>
          <p:cNvSpPr txBox="1">
            <a:spLocks noChangeArrowheads="1"/>
          </p:cNvSpPr>
          <p:nvPr/>
        </p:nvSpPr>
        <p:spPr bwMode="auto">
          <a:xfrm>
            <a:off x="1438184" y="3340101"/>
            <a:ext cx="3579906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5.2 มีการสื่อสารทำความเข้าใจแนวปฏิบัติที่ชัดเจน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8436148" y="4119005"/>
            <a:ext cx="3284894" cy="16312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thaiDist"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5.5 กรณี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พบว่า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การตกแต่งรายงานให้ไม่ถูกต้องตาม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จริง ซึ่งส่งผลกระทบต่อ กฟผ.และ</a:t>
            </a:r>
            <a:b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ผู้มีส่วนได้ส่วนเสีย  ผู้บริหารมี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การแต่งตั้ง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คณะกรรมการสอบข้อเท็จจริง และ ลงโทษหากพบว่าผู้ปฏิบัติงานผิดจริง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4" name="AutoShape 10"/>
          <p:cNvCxnSpPr>
            <a:cxnSpLocks noChangeShapeType="1"/>
            <a:stCxn id="22" idx="1"/>
          </p:cNvCxnSpPr>
          <p:nvPr/>
        </p:nvCxnSpPr>
        <p:spPr bwMode="auto">
          <a:xfrm rot="10800000" flipV="1">
            <a:off x="7227888" y="4934612"/>
            <a:ext cx="1208260" cy="33872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62785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7703" y="6348182"/>
            <a:ext cx="683339" cy="365125"/>
          </a:xfrm>
        </p:spPr>
        <p:txBody>
          <a:bodyPr/>
          <a:lstStyle/>
          <a:p>
            <a:fld id="{5056E44D-8E5F-4F79-89C6-1066D6F3E8C2}" type="slidenum">
              <a:rPr lang="en-US" sz="1050" b="1">
                <a:solidFill>
                  <a:schemeClr val="bg1"/>
                </a:solidFill>
              </a:rPr>
              <a:pPr/>
              <a:t>19</a:t>
            </a:fld>
            <a:endParaRPr lang="th-TH" sz="1050" b="1" dirty="0">
              <a:solidFill>
                <a:schemeClr val="bg1"/>
              </a:solidFill>
            </a:endParaRPr>
          </a:p>
        </p:txBody>
      </p:sp>
      <p:sp>
        <p:nvSpPr>
          <p:cNvPr id="1904642" name="Oval 2"/>
          <p:cNvSpPr>
            <a:spLocks noChangeArrowheads="1"/>
          </p:cNvSpPr>
          <p:nvPr/>
        </p:nvSpPr>
        <p:spPr bwMode="auto">
          <a:xfrm>
            <a:off x="5170488" y="4652963"/>
            <a:ext cx="2057400" cy="1752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6.ไม่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</a:t>
            </a: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MISAPPROPRIATION</a:t>
            </a:r>
            <a:b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OF </a:t>
            </a:r>
            <a: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ASSETS</a:t>
            </a:r>
            <a:b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เกิดขึ้น 0 </a:t>
            </a:r>
            <a:r>
              <a:rPr lang="th-TH" sz="24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</a:t>
            </a:r>
            <a:endParaRPr lang="th-TH" sz="2400" b="1" u="sng" dirty="0">
              <a:latin typeface="JasmineDSE" pitchFamily="18" charset="0"/>
              <a:cs typeface="Angsana New" panose="02020603050405020304" pitchFamily="18" charset="-34"/>
            </a:endParaRPr>
          </a:p>
        </p:txBody>
      </p:sp>
      <p:sp>
        <p:nvSpPr>
          <p:cNvPr id="1904643" name="Text Box 3"/>
          <p:cNvSpPr txBox="1">
            <a:spLocks noChangeArrowheads="1"/>
          </p:cNvSpPr>
          <p:nvPr/>
        </p:nvSpPr>
        <p:spPr bwMode="auto">
          <a:xfrm>
            <a:off x="7842962" y="3765720"/>
            <a:ext cx="3405046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6.5 มีการรายงานเมื่อพบ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พัสดุ ครุภัณฑ์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สูญหาย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44" name="Text Box 4"/>
          <p:cNvSpPr txBox="1">
            <a:spLocks noChangeArrowheads="1"/>
          </p:cNvSpPr>
          <p:nvPr/>
        </p:nvSpPr>
        <p:spPr bwMode="auto">
          <a:xfrm>
            <a:off x="1322773" y="4483101"/>
            <a:ext cx="3390516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6.1 มีการกำหนดชื่อ ผู้รับผิดชอบ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พัสดุ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ครุภัณฑ์ ครบทุกรายการ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45" name="Text Box 5"/>
          <p:cNvSpPr txBox="1">
            <a:spLocks noChangeArrowheads="1"/>
          </p:cNvSpPr>
          <p:nvPr/>
        </p:nvSpPr>
        <p:spPr bwMode="auto">
          <a:xfrm>
            <a:off x="4713288" y="2133601"/>
            <a:ext cx="2939263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6.3 มีการจัดเก็บรักษาอย่างเหมาะสม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46" name="Text Box 6"/>
          <p:cNvSpPr txBox="1">
            <a:spLocks noChangeArrowheads="1"/>
          </p:cNvSpPr>
          <p:nvPr/>
        </p:nvSpPr>
        <p:spPr bwMode="auto">
          <a:xfrm>
            <a:off x="7883958" y="2817278"/>
            <a:ext cx="2047797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6.4 มีการตรวจนับทุกปี</a:t>
            </a:r>
            <a:endParaRPr lang="th-TH" sz="2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904647" name="AutoShape 7"/>
          <p:cNvCxnSpPr>
            <a:cxnSpLocks noChangeShapeType="1"/>
            <a:stCxn id="1904644" idx="3"/>
            <a:endCxn id="1904642" idx="2"/>
          </p:cNvCxnSpPr>
          <p:nvPr/>
        </p:nvCxnSpPr>
        <p:spPr bwMode="auto">
          <a:xfrm>
            <a:off x="4713289" y="4837044"/>
            <a:ext cx="457199" cy="69221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648" name="AutoShape 8"/>
          <p:cNvCxnSpPr>
            <a:cxnSpLocks noChangeShapeType="1"/>
            <a:stCxn id="1904656" idx="3"/>
            <a:endCxn id="1904642" idx="1"/>
          </p:cNvCxnSpPr>
          <p:nvPr/>
        </p:nvCxnSpPr>
        <p:spPr bwMode="auto">
          <a:xfrm>
            <a:off x="5018089" y="3540156"/>
            <a:ext cx="453698" cy="1369469"/>
          </a:xfrm>
          <a:prstGeom prst="curvedConnector2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649" name="AutoShape 9"/>
          <p:cNvCxnSpPr>
            <a:cxnSpLocks noChangeShapeType="1"/>
            <a:endCxn id="1904642" idx="0"/>
          </p:cNvCxnSpPr>
          <p:nvPr/>
        </p:nvCxnSpPr>
        <p:spPr bwMode="auto">
          <a:xfrm rot="16200000" flipH="1">
            <a:off x="5090980" y="3544755"/>
            <a:ext cx="2119252" cy="9716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650" name="AutoShape 10"/>
          <p:cNvCxnSpPr>
            <a:cxnSpLocks noChangeShapeType="1"/>
            <a:stCxn id="1904643" idx="1"/>
            <a:endCxn id="1904642" idx="6"/>
          </p:cNvCxnSpPr>
          <p:nvPr/>
        </p:nvCxnSpPr>
        <p:spPr bwMode="auto">
          <a:xfrm rot="10800000" flipV="1">
            <a:off x="7227888" y="3965775"/>
            <a:ext cx="615074" cy="156348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651" name="AutoShape 11"/>
          <p:cNvCxnSpPr>
            <a:cxnSpLocks noChangeShapeType="1"/>
            <a:stCxn id="1904646" idx="1"/>
          </p:cNvCxnSpPr>
          <p:nvPr/>
        </p:nvCxnSpPr>
        <p:spPr bwMode="auto">
          <a:xfrm rot="10800000" flipV="1">
            <a:off x="6781630" y="3017333"/>
            <a:ext cx="1102329" cy="1804294"/>
          </a:xfrm>
          <a:prstGeom prst="curvedConnector2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04653" name="Text Box 13"/>
          <p:cNvSpPr txBox="1">
            <a:spLocks noChangeArrowheads="1"/>
          </p:cNvSpPr>
          <p:nvPr/>
        </p:nvSpPr>
        <p:spPr bwMode="auto">
          <a:xfrm>
            <a:off x="743625" y="896323"/>
            <a:ext cx="6288074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ระบุแนวทางการป้องกันการเกิดทุจริตที่ควรจะมี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(Preventive Control)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54" name="Text Box 14"/>
          <p:cNvSpPr txBox="1">
            <a:spLocks noChangeArrowheads="1"/>
          </p:cNvSpPr>
          <p:nvPr/>
        </p:nvSpPr>
        <p:spPr bwMode="auto">
          <a:xfrm>
            <a:off x="10316978" y="185117"/>
            <a:ext cx="1441450" cy="523220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IF OK</a:t>
            </a:r>
            <a:endParaRPr lang="th-TH" dirty="0"/>
          </a:p>
        </p:txBody>
      </p:sp>
      <p:sp>
        <p:nvSpPr>
          <p:cNvPr id="1904655" name="Text Box 15"/>
          <p:cNvSpPr txBox="1">
            <a:spLocks noChangeArrowheads="1"/>
          </p:cNvSpPr>
          <p:nvPr/>
        </p:nvSpPr>
        <p:spPr bwMode="auto">
          <a:xfrm>
            <a:off x="743625" y="179686"/>
            <a:ext cx="8640763" cy="646331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0000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6.ไม่มี  </a:t>
            </a:r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MISAPPROPRIATION  </a:t>
            </a:r>
            <a:r>
              <a:rPr lang="en-US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OF </a:t>
            </a:r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ASSETS </a:t>
            </a:r>
            <a:r>
              <a:rPr lang="th-TH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KRI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เกิดขึ้น 0</a:t>
            </a:r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ครั้ง)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56" name="Text Box 16"/>
          <p:cNvSpPr txBox="1">
            <a:spLocks noChangeArrowheads="1"/>
          </p:cNvSpPr>
          <p:nvPr/>
        </p:nvSpPr>
        <p:spPr bwMode="auto">
          <a:xfrm>
            <a:off x="1926454" y="3340101"/>
            <a:ext cx="3091635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6.2 มี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การจัดทำทะเบียน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ควบคุมทุกรายการ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8436148" y="4862135"/>
            <a:ext cx="3451052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thaiDist"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6.6 กรณี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พัสดุ ครุภัณฑ์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สูญหายเสียหายมี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การแต่งตั้ง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คณะกรรมการสอบสวนหาผู้รับผิดกรณีทรัพย์สินสูญหายหรือเสียหาย และ ลงโทษหากพบว่าผู้ปฏิบัติงานผิดจริง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4" name="AutoShape 10"/>
          <p:cNvCxnSpPr>
            <a:cxnSpLocks noChangeShapeType="1"/>
            <a:stCxn id="22" idx="1"/>
          </p:cNvCxnSpPr>
          <p:nvPr/>
        </p:nvCxnSpPr>
        <p:spPr bwMode="auto">
          <a:xfrm rot="10800000" flipV="1">
            <a:off x="7102136" y="5523855"/>
            <a:ext cx="1334012" cy="47745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319813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30611" t="12821" r="40580" b="23966"/>
          <a:stretch/>
        </p:blipFill>
        <p:spPr bwMode="auto">
          <a:xfrm>
            <a:off x="831644" y="222422"/>
            <a:ext cx="7894040" cy="59183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D5E7-0E85-40FE-B712-D6551F51AD36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3270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7703" y="6348182"/>
            <a:ext cx="683339" cy="365125"/>
          </a:xfrm>
        </p:spPr>
        <p:txBody>
          <a:bodyPr/>
          <a:lstStyle/>
          <a:p>
            <a:fld id="{5056E44D-8E5F-4F79-89C6-1066D6F3E8C2}" type="slidenum">
              <a:rPr lang="en-US" sz="1050" b="1">
                <a:solidFill>
                  <a:schemeClr val="bg1"/>
                </a:solidFill>
              </a:rPr>
              <a:pPr/>
              <a:t>20</a:t>
            </a:fld>
            <a:endParaRPr lang="th-TH" sz="1050" b="1" dirty="0">
              <a:solidFill>
                <a:schemeClr val="bg1"/>
              </a:solidFill>
            </a:endParaRPr>
          </a:p>
        </p:txBody>
      </p:sp>
      <p:sp>
        <p:nvSpPr>
          <p:cNvPr id="1904642" name="Oval 2"/>
          <p:cNvSpPr>
            <a:spLocks noChangeArrowheads="1"/>
          </p:cNvSpPr>
          <p:nvPr/>
        </p:nvSpPr>
        <p:spPr bwMode="auto">
          <a:xfrm>
            <a:off x="5170488" y="4652963"/>
            <a:ext cx="2624106" cy="1752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7.ไม่มี</a:t>
            </a: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INFORMATION </a:t>
            </a:r>
          </a:p>
          <a:p>
            <a:pPr algn="ctr"/>
            <a: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TECHNOLOGY FRAUD</a:t>
            </a:r>
            <a:b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เกิดขึ้น 0 </a:t>
            </a:r>
            <a:r>
              <a:rPr lang="th-TH" sz="24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</a:t>
            </a:r>
            <a:endParaRPr lang="th-TH" sz="2400" b="1" u="sng" dirty="0">
              <a:latin typeface="JasmineDSE" pitchFamily="18" charset="0"/>
              <a:cs typeface="Angsana New" panose="02020603050405020304" pitchFamily="18" charset="-34"/>
            </a:endParaRPr>
          </a:p>
        </p:txBody>
      </p:sp>
      <p:sp>
        <p:nvSpPr>
          <p:cNvPr id="1904644" name="Text Box 4"/>
          <p:cNvSpPr txBox="1">
            <a:spLocks noChangeArrowheads="1"/>
          </p:cNvSpPr>
          <p:nvPr/>
        </p:nvSpPr>
        <p:spPr bwMode="auto">
          <a:xfrm>
            <a:off x="807868" y="4483101"/>
            <a:ext cx="3905421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7.1 ฝ่ายบริหารมีการกำหนดนโยบายด้าน</a:t>
            </a:r>
            <a:b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IT GOVERNANCE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และมีการสื่อสาร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ที่ชัดเจน</a:t>
            </a:r>
          </a:p>
        </p:txBody>
      </p:sp>
      <p:sp>
        <p:nvSpPr>
          <p:cNvPr id="1904645" name="Text Box 5"/>
          <p:cNvSpPr txBox="1">
            <a:spLocks noChangeArrowheads="1"/>
          </p:cNvSpPr>
          <p:nvPr/>
        </p:nvSpPr>
        <p:spPr bwMode="auto">
          <a:xfrm>
            <a:off x="3447248" y="2441376"/>
            <a:ext cx="3736001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.3 มีผู้รับผิดชอบในการสอบทานการปฏิบัติงาน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46" name="Text Box 6"/>
          <p:cNvSpPr txBox="1">
            <a:spLocks noChangeArrowheads="1"/>
          </p:cNvSpPr>
          <p:nvPr/>
        </p:nvSpPr>
        <p:spPr bwMode="auto">
          <a:xfrm>
            <a:off x="7883957" y="2817278"/>
            <a:ext cx="3269815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7.4 มีการรายงานทันทีเมื่อพบว่ามี</a:t>
            </a:r>
            <a:r>
              <a:rPr lang="th-TH" sz="20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</a:t>
            </a:r>
            <a:r>
              <a:rPr lang="th-TH" sz="2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ใช้ </a:t>
            </a:r>
            <a:r>
              <a:rPr lang="en-US" sz="2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IT </a:t>
            </a:r>
            <a:r>
              <a:rPr lang="th-TH" sz="20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th-TH" sz="20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0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เพื่อกระทำการทุจริต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904647" name="AutoShape 7"/>
          <p:cNvCxnSpPr>
            <a:cxnSpLocks noChangeShapeType="1"/>
            <a:stCxn id="1904644" idx="3"/>
            <a:endCxn id="1904642" idx="2"/>
          </p:cNvCxnSpPr>
          <p:nvPr/>
        </p:nvCxnSpPr>
        <p:spPr bwMode="auto">
          <a:xfrm>
            <a:off x="4713289" y="4837044"/>
            <a:ext cx="457199" cy="69221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648" name="AutoShape 8"/>
          <p:cNvCxnSpPr>
            <a:cxnSpLocks noChangeShapeType="1"/>
            <a:stCxn id="1904656" idx="3"/>
            <a:endCxn id="1904642" idx="1"/>
          </p:cNvCxnSpPr>
          <p:nvPr/>
        </p:nvCxnSpPr>
        <p:spPr bwMode="auto">
          <a:xfrm>
            <a:off x="4387774" y="3478998"/>
            <a:ext cx="1167005" cy="1430627"/>
          </a:xfrm>
          <a:prstGeom prst="curvedConnector2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649" name="AutoShape 9"/>
          <p:cNvCxnSpPr>
            <a:cxnSpLocks noChangeShapeType="1"/>
            <a:endCxn id="1904642" idx="0"/>
          </p:cNvCxnSpPr>
          <p:nvPr/>
        </p:nvCxnSpPr>
        <p:spPr bwMode="auto">
          <a:xfrm rot="16200000" flipH="1">
            <a:off x="5429753" y="3600175"/>
            <a:ext cx="1811476" cy="2941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651" name="AutoShape 11"/>
          <p:cNvCxnSpPr>
            <a:cxnSpLocks noChangeShapeType="1"/>
            <a:stCxn id="1904646" idx="1"/>
          </p:cNvCxnSpPr>
          <p:nvPr/>
        </p:nvCxnSpPr>
        <p:spPr bwMode="auto">
          <a:xfrm rot="10800000" flipV="1">
            <a:off x="7116213" y="3171220"/>
            <a:ext cx="767744" cy="1578329"/>
          </a:xfrm>
          <a:prstGeom prst="curvedConnector2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04653" name="Text Box 13"/>
          <p:cNvSpPr txBox="1">
            <a:spLocks noChangeArrowheads="1"/>
          </p:cNvSpPr>
          <p:nvPr/>
        </p:nvSpPr>
        <p:spPr bwMode="auto">
          <a:xfrm>
            <a:off x="212658" y="829160"/>
            <a:ext cx="612283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ระบุแนวทางการป้องกันการเกิดทุจริตที่ควรจะมี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(Preventive Control)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54" name="Text Box 14"/>
          <p:cNvSpPr txBox="1">
            <a:spLocks noChangeArrowheads="1"/>
          </p:cNvSpPr>
          <p:nvPr/>
        </p:nvSpPr>
        <p:spPr bwMode="auto">
          <a:xfrm>
            <a:off x="10488614" y="250469"/>
            <a:ext cx="1441450" cy="523220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IF OK</a:t>
            </a:r>
            <a:endParaRPr lang="th-TH" dirty="0"/>
          </a:p>
        </p:txBody>
      </p:sp>
      <p:sp>
        <p:nvSpPr>
          <p:cNvPr id="1904655" name="Text Box 15"/>
          <p:cNvSpPr txBox="1">
            <a:spLocks noChangeArrowheads="1"/>
          </p:cNvSpPr>
          <p:nvPr/>
        </p:nvSpPr>
        <p:spPr bwMode="auto">
          <a:xfrm>
            <a:off x="186431" y="188914"/>
            <a:ext cx="9436963" cy="584775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0000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7.ไม่</a:t>
            </a:r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</a:t>
            </a:r>
            <a:r>
              <a:rPr lang="en-US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INFORMATION TECHNOLOGY FRAUD </a:t>
            </a:r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KRI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เกิดขึ้น 0</a:t>
            </a:r>
            <a:r>
              <a:rPr lang="en-US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ครั้ง)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56" name="Text Box 16"/>
          <p:cNvSpPr txBox="1">
            <a:spLocks noChangeArrowheads="1"/>
          </p:cNvSpPr>
          <p:nvPr/>
        </p:nvSpPr>
        <p:spPr bwMode="auto">
          <a:xfrm>
            <a:off x="417250" y="3278943"/>
            <a:ext cx="3970524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7.2 มีการสื่อสารทำความเข้าใจแนวปฏิบัติที่ชัดเจน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8436148" y="4119005"/>
            <a:ext cx="3284894" cy="16312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thaiDist"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7.5 กรณี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พบว่า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2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การใช้ </a:t>
            </a:r>
            <a:r>
              <a:rPr lang="en-US" sz="2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IT </a:t>
            </a:r>
            <a:r>
              <a:rPr lang="th-TH" sz="2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เพื่อกระทำ</a:t>
            </a:r>
            <a:r>
              <a:rPr lang="th-TH" sz="20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ทุจริต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ซึ่งส่งผลกระทบต่อองค์การและ</a:t>
            </a:r>
            <a:b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ผู้มีส่วนได้ส่วนเสีย  ผู้บริหารมี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การแต่งตั้ง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คณะกรรมการสอบข้อเท็จจริง และ ลงโทษหากพบว่าผู้ปฏิบัติงานผิดจริง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4" name="AutoShape 10"/>
          <p:cNvCxnSpPr>
            <a:cxnSpLocks noChangeShapeType="1"/>
            <a:stCxn id="22" idx="1"/>
          </p:cNvCxnSpPr>
          <p:nvPr/>
        </p:nvCxnSpPr>
        <p:spPr bwMode="auto">
          <a:xfrm rot="10800000" flipV="1">
            <a:off x="7794594" y="4934613"/>
            <a:ext cx="641554" cy="25637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120116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155" y="1917976"/>
            <a:ext cx="9933002" cy="2479829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RISK MAP</a:t>
            </a:r>
            <a:br>
              <a:rPr lang="en-US" sz="7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7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ปัจจัยเสี่ยงด้านการทุจริต และ สาเหตุ</a:t>
            </a:r>
            <a:endParaRPr lang="th-TH" sz="7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65187" y="6210038"/>
            <a:ext cx="535582" cy="365125"/>
          </a:xfrm>
        </p:spPr>
        <p:txBody>
          <a:bodyPr/>
          <a:lstStyle/>
          <a:p>
            <a:fld id="{2E39D5E7-0E85-40FE-B712-D6551F51AD36}" type="slidenum">
              <a:rPr lang="th-TH" sz="1400" b="1" smtClean="0">
                <a:solidFill>
                  <a:schemeClr val="tx1"/>
                </a:solidFill>
              </a:rPr>
              <a:pPr/>
              <a:t>21</a:t>
            </a:fld>
            <a:endParaRPr lang="th-TH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6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8267" y="6223924"/>
            <a:ext cx="683339" cy="365125"/>
          </a:xfrm>
        </p:spPr>
        <p:txBody>
          <a:bodyPr/>
          <a:lstStyle/>
          <a:p>
            <a:fld id="{11C66474-AE74-4952-A3D9-ED755E917C1A}" type="slidenum">
              <a:rPr lang="en-US" sz="1050" b="1">
                <a:solidFill>
                  <a:schemeClr val="bg1"/>
                </a:solidFill>
              </a:rPr>
              <a:pPr/>
              <a:t>22</a:t>
            </a:fld>
            <a:endParaRPr lang="th-TH" sz="1050" b="1" dirty="0">
              <a:solidFill>
                <a:schemeClr val="bg1"/>
              </a:solidFill>
            </a:endParaRPr>
          </a:p>
        </p:txBody>
      </p:sp>
      <p:sp>
        <p:nvSpPr>
          <p:cNvPr id="1902594" name="Oval 2"/>
          <p:cNvSpPr>
            <a:spLocks noChangeArrowheads="1"/>
          </p:cNvSpPr>
          <p:nvPr/>
        </p:nvSpPr>
        <p:spPr bwMode="auto">
          <a:xfrm>
            <a:off x="8868795" y="1660124"/>
            <a:ext cx="2583399" cy="192322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2.มี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โอกาส</a:t>
            </a:r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เกิด</a:t>
            </a:r>
            <a:r>
              <a:rPr lang="en-US" sz="2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CONFLICT 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OF </a:t>
            </a:r>
            <a:r>
              <a:rPr lang="en-US" sz="2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INTEREST</a:t>
            </a:r>
            <a:endParaRPr lang="th-TH" sz="2400" u="sng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902595" name="Oval 3"/>
          <p:cNvSpPr>
            <a:spLocks noChangeArrowheads="1"/>
          </p:cNvSpPr>
          <p:nvPr/>
        </p:nvSpPr>
        <p:spPr bwMode="auto">
          <a:xfrm>
            <a:off x="3080551" y="1123053"/>
            <a:ext cx="2134485" cy="176291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7.มีโอกาสเกิด</a:t>
            </a:r>
            <a:r>
              <a:rPr lang="en-US" sz="2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INFORMATION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TECHNOLOGY</a:t>
            </a:r>
            <a:b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FRAUD</a:t>
            </a:r>
            <a:endParaRPr lang="th-TH" sz="2400" u="sng" dirty="0">
              <a:solidFill>
                <a:srgbClr val="FF0000"/>
              </a:solidFill>
              <a:latin typeface="JasmineDSE" pitchFamily="18" charset="0"/>
              <a:cs typeface="Angsana New" panose="02020603050405020304" pitchFamily="18" charset="-34"/>
            </a:endParaRPr>
          </a:p>
        </p:txBody>
      </p:sp>
      <p:sp>
        <p:nvSpPr>
          <p:cNvPr id="1902597" name="Oval 5"/>
          <p:cNvSpPr>
            <a:spLocks noChangeArrowheads="1"/>
          </p:cNvSpPr>
          <p:nvPr/>
        </p:nvSpPr>
        <p:spPr bwMode="auto">
          <a:xfrm>
            <a:off x="5905896" y="930272"/>
            <a:ext cx="2232025" cy="1752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1.มี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โอกาส</a:t>
            </a:r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เกิด</a:t>
            </a:r>
            <a:r>
              <a:rPr lang="en-US" sz="2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FRAUD 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POLICY</a:t>
            </a:r>
            <a:endParaRPr lang="th-TH" sz="2400" u="sng" dirty="0">
              <a:solidFill>
                <a:srgbClr val="FF0000"/>
              </a:solidFill>
              <a:latin typeface="JasmineDSE" pitchFamily="18" charset="0"/>
              <a:cs typeface="Angsana New" panose="02020603050405020304" pitchFamily="18" charset="-34"/>
            </a:endParaRPr>
          </a:p>
        </p:txBody>
      </p:sp>
      <p:sp>
        <p:nvSpPr>
          <p:cNvPr id="1902598" name="Text Box 6"/>
          <p:cNvSpPr txBox="1">
            <a:spLocks noChangeArrowheads="1"/>
          </p:cNvSpPr>
          <p:nvPr/>
        </p:nvSpPr>
        <p:spPr bwMode="auto">
          <a:xfrm>
            <a:off x="189470" y="222555"/>
            <a:ext cx="9084532" cy="646331"/>
          </a:xfrm>
          <a:prstGeom prst="rect">
            <a:avLst/>
          </a:prstGeom>
          <a:solidFill>
            <a:srgbClr val="FF0000"/>
          </a:solidFill>
          <a:ln w="57150" cmpd="thinThick">
            <a:solidFill>
              <a:srgbClr val="0000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มีโอกาสเกิดกรณีการทุจริตในองค์การ 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2601" name="Text Box 9"/>
          <p:cNvSpPr txBox="1">
            <a:spLocks noChangeArrowheads="1"/>
          </p:cNvSpPr>
          <p:nvPr/>
        </p:nvSpPr>
        <p:spPr bwMode="auto">
          <a:xfrm>
            <a:off x="10042505" y="275283"/>
            <a:ext cx="1871525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IF NOT OK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9044295" y="3936057"/>
            <a:ext cx="2057400" cy="1752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3.มี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โอกาส</a:t>
            </a:r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เกิด</a:t>
            </a:r>
            <a:r>
              <a:rPr lang="en-US" sz="2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CORRUPTION</a:t>
            </a:r>
            <a:endParaRPr lang="th-TH" sz="2400" u="sng" dirty="0">
              <a:solidFill>
                <a:srgbClr val="FF0000"/>
              </a:solidFill>
              <a:latin typeface="JasmineDSE" pitchFamily="18" charset="0"/>
              <a:cs typeface="Angsana New" panose="02020603050405020304" pitchFamily="18" charset="-34"/>
            </a:endParaRPr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6412126" y="4777275"/>
            <a:ext cx="2456669" cy="173917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4.มี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โอกาส</a:t>
            </a:r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เกิด</a:t>
            </a:r>
            <a:b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NON-COMPLIANCE</a:t>
            </a:r>
            <a:endParaRPr lang="th-TH" sz="2400" u="sng" dirty="0">
              <a:solidFill>
                <a:srgbClr val="FF0000"/>
              </a:solidFill>
              <a:latin typeface="JasmineDSE" pitchFamily="18" charset="0"/>
              <a:cs typeface="Angsana New" panose="02020603050405020304" pitchFamily="18" charset="-34"/>
            </a:endParaRPr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3922889" y="4653887"/>
            <a:ext cx="2057400" cy="1752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5.มี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โอกาส</a:t>
            </a:r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เกิด</a:t>
            </a:r>
            <a:r>
              <a:rPr lang="en-US" sz="2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REPORTING </a:t>
            </a:r>
            <a:b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MANIPULATE</a:t>
            </a:r>
            <a:endParaRPr lang="th-TH" sz="2400" u="sng" dirty="0">
              <a:solidFill>
                <a:srgbClr val="FF0000"/>
              </a:solidFill>
              <a:latin typeface="JasmineDSE" pitchFamily="18" charset="0"/>
              <a:cs typeface="Angsana New" panose="02020603050405020304" pitchFamily="18" charset="-34"/>
            </a:endParaRPr>
          </a:p>
        </p:txBody>
      </p:sp>
      <p:sp>
        <p:nvSpPr>
          <p:cNvPr id="18" name="Oval 3"/>
          <p:cNvSpPr>
            <a:spLocks noChangeArrowheads="1"/>
          </p:cNvSpPr>
          <p:nvPr/>
        </p:nvSpPr>
        <p:spPr bwMode="auto">
          <a:xfrm>
            <a:off x="2121763" y="3008736"/>
            <a:ext cx="2325950" cy="176291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6.มี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โอกาส</a:t>
            </a:r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เกิด</a:t>
            </a:r>
            <a:r>
              <a:rPr lang="en-US" sz="2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MISAPPROPRIATION</a:t>
            </a:r>
            <a:b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OF </a:t>
            </a:r>
            <a:r>
              <a:rPr lang="en-US" sz="2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ASSETS</a:t>
            </a:r>
            <a:endParaRPr lang="th-TH" sz="2400" u="sng" dirty="0">
              <a:solidFill>
                <a:srgbClr val="FF0000"/>
              </a:solidFill>
              <a:latin typeface="JasmineDSE" pitchFamily="18" charset="0"/>
              <a:cs typeface="Angsana New" panose="02020603050405020304" pitchFamily="18" charset="-34"/>
            </a:endParaRPr>
          </a:p>
        </p:txBody>
      </p:sp>
      <p:sp>
        <p:nvSpPr>
          <p:cNvPr id="19" name="Oval 3"/>
          <p:cNvSpPr>
            <a:spLocks noChangeArrowheads="1"/>
          </p:cNvSpPr>
          <p:nvPr/>
        </p:nvSpPr>
        <p:spPr bwMode="auto">
          <a:xfrm>
            <a:off x="5758703" y="2836464"/>
            <a:ext cx="2325950" cy="176291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มีโอกาสเกิด</a:t>
            </a:r>
            <a:r>
              <a:rPr lang="en-US" sz="24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การทุจริต ในองค์การ</a:t>
            </a:r>
            <a:endParaRPr lang="th-TH" sz="2400" u="sng" dirty="0">
              <a:solidFill>
                <a:schemeClr val="bg1"/>
              </a:solidFill>
              <a:latin typeface="JasmineDSE" pitchFamily="18" charset="0"/>
              <a:cs typeface="Angsana New" panose="02020603050405020304" pitchFamily="18" charset="-34"/>
            </a:endParaRPr>
          </a:p>
        </p:txBody>
      </p:sp>
      <p:cxnSp>
        <p:nvCxnSpPr>
          <p:cNvPr id="3" name="Curved Connector 2"/>
          <p:cNvCxnSpPr>
            <a:stCxn id="19" idx="6"/>
            <a:endCxn id="1902594" idx="2"/>
          </p:cNvCxnSpPr>
          <p:nvPr/>
        </p:nvCxnSpPr>
        <p:spPr>
          <a:xfrm flipV="1">
            <a:off x="8084653" y="2621738"/>
            <a:ext cx="784142" cy="1096182"/>
          </a:xfrm>
          <a:prstGeom prst="curvedConnector3">
            <a:avLst/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urved Connector 4"/>
          <p:cNvCxnSpPr>
            <a:endCxn id="15" idx="2"/>
          </p:cNvCxnSpPr>
          <p:nvPr/>
        </p:nvCxnSpPr>
        <p:spPr>
          <a:xfrm>
            <a:off x="7815845" y="4261282"/>
            <a:ext cx="1228450" cy="551075"/>
          </a:xfrm>
          <a:prstGeom prst="curvedConnector3">
            <a:avLst/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endCxn id="1902597" idx="2"/>
          </p:cNvCxnSpPr>
          <p:nvPr/>
        </p:nvCxnSpPr>
        <p:spPr>
          <a:xfrm rot="16200000" flipV="1">
            <a:off x="5723691" y="1988777"/>
            <a:ext cx="1079392" cy="714982"/>
          </a:xfrm>
          <a:prstGeom prst="curvedConnector4">
            <a:avLst>
              <a:gd name="adj1" fmla="val 9408"/>
              <a:gd name="adj2" fmla="val 131973"/>
            </a:avLst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10800000">
            <a:off x="4353490" y="3607957"/>
            <a:ext cx="1438488" cy="8073"/>
          </a:xfrm>
          <a:prstGeom prst="curvedConnector3">
            <a:avLst>
              <a:gd name="adj1" fmla="val 50000"/>
            </a:avLst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endCxn id="1902595" idx="5"/>
          </p:cNvCxnSpPr>
          <p:nvPr/>
        </p:nvCxnSpPr>
        <p:spPr>
          <a:xfrm rot="10800000">
            <a:off x="4902448" y="2627793"/>
            <a:ext cx="934288" cy="790159"/>
          </a:xfrm>
          <a:prstGeom prst="curvedConnector2">
            <a:avLst/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endCxn id="16" idx="2"/>
          </p:cNvCxnSpPr>
          <p:nvPr/>
        </p:nvCxnSpPr>
        <p:spPr>
          <a:xfrm rot="5400000">
            <a:off x="6096610" y="4905353"/>
            <a:ext cx="1057027" cy="425993"/>
          </a:xfrm>
          <a:prstGeom prst="curvedConnector4">
            <a:avLst>
              <a:gd name="adj1" fmla="val 8866"/>
              <a:gd name="adj2" fmla="val 153663"/>
            </a:avLst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rot="5400000">
            <a:off x="5423795" y="4292716"/>
            <a:ext cx="592984" cy="438057"/>
          </a:xfrm>
          <a:prstGeom prst="curvedConnector3">
            <a:avLst>
              <a:gd name="adj1" fmla="val 50000"/>
            </a:avLst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748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7703" y="6348182"/>
            <a:ext cx="683339" cy="365125"/>
          </a:xfrm>
        </p:spPr>
        <p:txBody>
          <a:bodyPr/>
          <a:lstStyle/>
          <a:p>
            <a:fld id="{5056E44D-8E5F-4F79-89C6-1066D6F3E8C2}" type="slidenum">
              <a:rPr lang="en-US" sz="1050" b="1">
                <a:solidFill>
                  <a:schemeClr val="bg1"/>
                </a:solidFill>
              </a:rPr>
              <a:pPr/>
              <a:t>23</a:t>
            </a:fld>
            <a:endParaRPr lang="th-TH" sz="1050" b="1" dirty="0">
              <a:solidFill>
                <a:schemeClr val="bg1"/>
              </a:solidFill>
            </a:endParaRPr>
          </a:p>
        </p:txBody>
      </p:sp>
      <p:sp>
        <p:nvSpPr>
          <p:cNvPr id="1904642" name="Oval 2"/>
          <p:cNvSpPr>
            <a:spLocks noChangeArrowheads="1"/>
          </p:cNvSpPr>
          <p:nvPr/>
        </p:nvSpPr>
        <p:spPr bwMode="auto">
          <a:xfrm>
            <a:off x="5170488" y="4652963"/>
            <a:ext cx="2057400" cy="1752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</a:t>
            </a:r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มีโอกาสเกิด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FRAUD POLICY</a:t>
            </a:r>
            <a:endParaRPr lang="th-TH" sz="24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44" name="Text Box 4"/>
          <p:cNvSpPr txBox="1">
            <a:spLocks noChangeArrowheads="1"/>
          </p:cNvSpPr>
          <p:nvPr/>
        </p:nvSpPr>
        <p:spPr bwMode="auto">
          <a:xfrm>
            <a:off x="1079158" y="4498600"/>
            <a:ext cx="3654676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1.1 ผู้บริหารระดับสูง</a:t>
            </a:r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การกำหนดนโยบาย</a:t>
            </a:r>
            <a:b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Anti Corruption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ที่ชัดเจน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45" name="Text Box 5"/>
          <p:cNvSpPr txBox="1">
            <a:spLocks noChangeArrowheads="1"/>
          </p:cNvSpPr>
          <p:nvPr/>
        </p:nvSpPr>
        <p:spPr bwMode="auto">
          <a:xfrm>
            <a:off x="4332303" y="2133601"/>
            <a:ext cx="5486400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1.3 </a:t>
            </a:r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ผู้รับผิดชอบใน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สำรวจความคิดเห็นของผู้มีส่วนได้ส่วนเสียทุก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endParaRPr lang="th-TH" sz="2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904647" name="AutoShape 7"/>
          <p:cNvCxnSpPr>
            <a:cxnSpLocks noChangeShapeType="1"/>
            <a:stCxn id="1904644" idx="3"/>
            <a:endCxn id="1904642" idx="2"/>
          </p:cNvCxnSpPr>
          <p:nvPr/>
        </p:nvCxnSpPr>
        <p:spPr bwMode="auto">
          <a:xfrm>
            <a:off x="4733834" y="4852543"/>
            <a:ext cx="436654" cy="67672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648" name="AutoShape 8"/>
          <p:cNvCxnSpPr>
            <a:cxnSpLocks noChangeShapeType="1"/>
            <a:stCxn id="1904656" idx="3"/>
            <a:endCxn id="1904642" idx="1"/>
          </p:cNvCxnSpPr>
          <p:nvPr/>
        </p:nvCxnSpPr>
        <p:spPr bwMode="auto">
          <a:xfrm>
            <a:off x="5018090" y="3694044"/>
            <a:ext cx="453697" cy="1215581"/>
          </a:xfrm>
          <a:prstGeom prst="curvedConnector2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649" name="AutoShape 9"/>
          <p:cNvCxnSpPr>
            <a:cxnSpLocks noChangeShapeType="1"/>
          </p:cNvCxnSpPr>
          <p:nvPr/>
        </p:nvCxnSpPr>
        <p:spPr bwMode="auto">
          <a:xfrm rot="5400000">
            <a:off x="6068912" y="3090480"/>
            <a:ext cx="2233598" cy="112006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04653" name="Text Box 13"/>
          <p:cNvSpPr txBox="1">
            <a:spLocks noChangeArrowheads="1"/>
          </p:cNvSpPr>
          <p:nvPr/>
        </p:nvSpPr>
        <p:spPr bwMode="auto">
          <a:xfrm>
            <a:off x="1847852" y="890716"/>
            <a:ext cx="718074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ระบุสาเหตุจากการไม่มีแนวทางการป้องกันการเกิดทุจริต </a:t>
            </a:r>
            <a:r>
              <a:rPr lang="en-US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(Preventive Control)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54" name="Text Box 14"/>
          <p:cNvSpPr txBox="1">
            <a:spLocks noChangeArrowheads="1"/>
          </p:cNvSpPr>
          <p:nvPr/>
        </p:nvSpPr>
        <p:spPr bwMode="auto">
          <a:xfrm>
            <a:off x="10022889" y="250469"/>
            <a:ext cx="1907175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IF NOT OK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904655" name="Text Box 15"/>
          <p:cNvSpPr txBox="1">
            <a:spLocks noChangeArrowheads="1"/>
          </p:cNvSpPr>
          <p:nvPr/>
        </p:nvSpPr>
        <p:spPr bwMode="auto">
          <a:xfrm>
            <a:off x="1847852" y="188914"/>
            <a:ext cx="7278394" cy="646331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0000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มีโอกาสเกิด</a:t>
            </a:r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FRAUD POLICY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56" name="Text Box 16"/>
          <p:cNvSpPr txBox="1">
            <a:spLocks noChangeArrowheads="1"/>
          </p:cNvSpPr>
          <p:nvPr/>
        </p:nvSpPr>
        <p:spPr bwMode="auto">
          <a:xfrm>
            <a:off x="1430913" y="3340101"/>
            <a:ext cx="3587177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1.2 </a:t>
            </a:r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กระบวนการกำกับดูแลที่ดี    และ         </a:t>
            </a:r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กระบวนการบริหารจัดการรับเรื่อง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ร้องเรียน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8199438" y="3124181"/>
            <a:ext cx="3319661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1.4  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</a:t>
            </a:r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การรายงานเผยแพร่ผลการสำรวจ และ มีแผนปรับปรุงตามข้อคิดเห็น</a:t>
            </a:r>
            <a:endParaRPr lang="th-TH" sz="2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6" name="AutoShape 11"/>
          <p:cNvCxnSpPr>
            <a:cxnSpLocks noChangeShapeType="1"/>
          </p:cNvCxnSpPr>
          <p:nvPr/>
        </p:nvCxnSpPr>
        <p:spPr bwMode="auto">
          <a:xfrm rot="10800000" flipV="1">
            <a:off x="7152184" y="3454727"/>
            <a:ext cx="1063994" cy="1728362"/>
          </a:xfrm>
          <a:prstGeom prst="curvedConnector2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8401381" y="4190823"/>
            <a:ext cx="3319661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1.5  </a:t>
            </a:r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สอบทาน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ด้านการกำกับดูแลกิจการที่ดีและป้องปรามการทุจริตคอร์รัปชั่น จากหน่วยงานอิสระภายนอก (สคร.)</a:t>
            </a:r>
            <a:endParaRPr lang="th-TH" sz="2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5" name="AutoShape 11"/>
          <p:cNvCxnSpPr>
            <a:cxnSpLocks noChangeShapeType="1"/>
            <a:stCxn id="24" idx="1"/>
          </p:cNvCxnSpPr>
          <p:nvPr/>
        </p:nvCxnSpPr>
        <p:spPr bwMode="auto">
          <a:xfrm rot="10800000" flipV="1">
            <a:off x="6926589" y="4698655"/>
            <a:ext cx="1474792" cy="1450246"/>
          </a:xfrm>
          <a:prstGeom prst="curvedConnector4">
            <a:avLst>
              <a:gd name="adj1" fmla="val 39785"/>
              <a:gd name="adj2" fmla="val 103466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36756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7703" y="6348182"/>
            <a:ext cx="683339" cy="365125"/>
          </a:xfrm>
        </p:spPr>
        <p:txBody>
          <a:bodyPr/>
          <a:lstStyle/>
          <a:p>
            <a:fld id="{5056E44D-8E5F-4F79-89C6-1066D6F3E8C2}" type="slidenum">
              <a:rPr lang="en-US" sz="1050" b="1">
                <a:solidFill>
                  <a:schemeClr val="bg1"/>
                </a:solidFill>
              </a:rPr>
              <a:pPr/>
              <a:t>24</a:t>
            </a:fld>
            <a:endParaRPr lang="th-TH" sz="1050" b="1" dirty="0">
              <a:solidFill>
                <a:schemeClr val="bg1"/>
              </a:solidFill>
            </a:endParaRPr>
          </a:p>
        </p:txBody>
      </p:sp>
      <p:sp>
        <p:nvSpPr>
          <p:cNvPr id="1904642" name="Oval 2"/>
          <p:cNvSpPr>
            <a:spLocks noChangeArrowheads="1"/>
          </p:cNvSpPr>
          <p:nvPr/>
        </p:nvSpPr>
        <p:spPr bwMode="auto">
          <a:xfrm>
            <a:off x="4834536" y="4068308"/>
            <a:ext cx="2655178" cy="1752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มีโอกาส</a:t>
            </a:r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เกิด</a:t>
            </a: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CONFLICT OF </a:t>
            </a:r>
            <a: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INTERREST</a:t>
            </a:r>
            <a:endParaRPr lang="th-TH" sz="2400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904644" name="Text Box 4"/>
          <p:cNvSpPr txBox="1">
            <a:spLocks noChangeArrowheads="1"/>
          </p:cNvSpPr>
          <p:nvPr/>
        </p:nvSpPr>
        <p:spPr bwMode="auto">
          <a:xfrm>
            <a:off x="1526960" y="1966001"/>
            <a:ext cx="3390516" cy="1554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thaiDist">
              <a:lnSpc>
                <a:spcPct val="95000"/>
              </a:lnSpc>
              <a:spcAft>
                <a:spcPts val="0"/>
              </a:spcAft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2.2 </a:t>
            </a:r>
            <a:r>
              <a:rPr lang="th-TH" sz="20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ผู้ปฏิบัติงานที่เกี่ยวข้องกับการกำหนด </a:t>
            </a:r>
            <a:r>
              <a:rPr lang="en-US" sz="20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SPEC</a:t>
            </a:r>
            <a:r>
              <a:rPr lang="th-TH" sz="20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และ การ</a:t>
            </a:r>
            <a:r>
              <a:rPr lang="th-TH" sz="20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จัดหา</a:t>
            </a:r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ไม่มี</a:t>
            </a:r>
            <a:r>
              <a:rPr lang="th-TH" sz="20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การจัดทำแบบรายงาน</a:t>
            </a:r>
            <a:r>
              <a:rPr lang="th-TH" sz="20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รายการขัดกันระหว่าง</a:t>
            </a:r>
            <a:r>
              <a:rPr lang="th-TH" sz="20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ประโยชน์</a:t>
            </a:r>
            <a:r>
              <a:rPr lang="th-TH" sz="20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ส่วนตนและส่วนรวม</a:t>
            </a:r>
          </a:p>
          <a:p>
            <a:pPr algn="thaiDist">
              <a:lnSpc>
                <a:spcPct val="95000"/>
              </a:lnSpc>
              <a:spcAft>
                <a:spcPts val="0"/>
              </a:spcAft>
            </a:pPr>
            <a:r>
              <a:rPr lang="th-TH" sz="20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-</a:t>
            </a:r>
            <a:endParaRPr lang="th-TH" sz="20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904645" name="Text Box 5"/>
          <p:cNvSpPr txBox="1">
            <a:spLocks noChangeArrowheads="1"/>
          </p:cNvSpPr>
          <p:nvPr/>
        </p:nvSpPr>
        <p:spPr bwMode="auto">
          <a:xfrm>
            <a:off x="7197511" y="3572654"/>
            <a:ext cx="4732553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2.4 </a:t>
            </a:r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การโยกย้ายสับเปลี่ยนหน้าที่ตามระยะเวลาอย่างเหมาะสม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904647" name="AutoShape 7"/>
          <p:cNvCxnSpPr>
            <a:cxnSpLocks noChangeShapeType="1"/>
            <a:stCxn id="1904644" idx="3"/>
          </p:cNvCxnSpPr>
          <p:nvPr/>
        </p:nvCxnSpPr>
        <p:spPr bwMode="auto">
          <a:xfrm>
            <a:off x="4917476" y="2743137"/>
            <a:ext cx="533413" cy="1505805"/>
          </a:xfrm>
          <a:prstGeom prst="curvedConnector2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648" name="AutoShape 8"/>
          <p:cNvCxnSpPr>
            <a:cxnSpLocks noChangeShapeType="1"/>
            <a:stCxn id="1904656" idx="1"/>
          </p:cNvCxnSpPr>
          <p:nvPr/>
        </p:nvCxnSpPr>
        <p:spPr bwMode="auto">
          <a:xfrm rot="10800000" flipV="1">
            <a:off x="6162125" y="2507646"/>
            <a:ext cx="610434" cy="1512889"/>
          </a:xfrm>
          <a:prstGeom prst="curvedConnector2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649" name="AutoShape 9"/>
          <p:cNvCxnSpPr>
            <a:cxnSpLocks noChangeShapeType="1"/>
            <a:stCxn id="1904645" idx="1"/>
          </p:cNvCxnSpPr>
          <p:nvPr/>
        </p:nvCxnSpPr>
        <p:spPr bwMode="auto">
          <a:xfrm rot="10800000" flipV="1">
            <a:off x="6838765" y="3772709"/>
            <a:ext cx="358747" cy="435128"/>
          </a:xfrm>
          <a:prstGeom prst="curvedConnector2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04655" name="Text Box 15"/>
          <p:cNvSpPr txBox="1">
            <a:spLocks noChangeArrowheads="1"/>
          </p:cNvSpPr>
          <p:nvPr/>
        </p:nvSpPr>
        <p:spPr bwMode="auto">
          <a:xfrm>
            <a:off x="1093248" y="188914"/>
            <a:ext cx="7713399" cy="646331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0000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th-TH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มีโอกาสเกิด </a:t>
            </a:r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CONFLICT </a:t>
            </a:r>
            <a:r>
              <a:rPr lang="en-US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OF </a:t>
            </a:r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INTEREST</a:t>
            </a:r>
            <a:r>
              <a:rPr lang="en-US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56" name="Text Box 16"/>
          <p:cNvSpPr txBox="1">
            <a:spLocks noChangeArrowheads="1"/>
          </p:cNvSpPr>
          <p:nvPr/>
        </p:nvSpPr>
        <p:spPr bwMode="auto">
          <a:xfrm>
            <a:off x="6772559" y="2153704"/>
            <a:ext cx="4156955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2.3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ไม่มี</a:t>
            </a:r>
            <a:r>
              <a:rPr lang="th-TH" sz="20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การแบ่งแยกหน้าที่ เพื่อสอบ</a:t>
            </a:r>
            <a:r>
              <a:rPr lang="th-TH" sz="20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ทานงานระหว่างกัน (</a:t>
            </a:r>
            <a:r>
              <a:rPr lang="en-US" sz="20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Check and Balance</a:t>
            </a:r>
            <a:r>
              <a:rPr lang="en-US" sz="20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7927181" y="4576639"/>
            <a:ext cx="3793861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thaiDist"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2.5 กรณีมีการร้องเรียน ผู้บริหาร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ไม่มี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การแต่งตั้ง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คณะกรรมการสอบข้อเท็จจริง และ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</a:t>
            </a:r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ลงโทษ</a:t>
            </a:r>
            <a:b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หากพบว่าผู้ปฏิบัติงานประพฤติจริงตามข้อร้องเรียน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4" name="AutoShape 10"/>
          <p:cNvCxnSpPr>
            <a:cxnSpLocks noChangeShapeType="1"/>
            <a:stCxn id="22" idx="1"/>
          </p:cNvCxnSpPr>
          <p:nvPr/>
        </p:nvCxnSpPr>
        <p:spPr bwMode="auto">
          <a:xfrm rot="10800000" flipV="1">
            <a:off x="7197511" y="5084471"/>
            <a:ext cx="729670" cy="39305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566747" y="4207837"/>
            <a:ext cx="3345189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2.1 ผู้บริหารระดับสูง</a:t>
            </a:r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การกำหนดนโยบาย</a:t>
            </a:r>
            <a:b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ด้านธรรมาภิ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บาลและ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การสื่อสารที่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ชัดเจน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9" name="AutoShape 7"/>
          <p:cNvCxnSpPr>
            <a:cxnSpLocks noChangeShapeType="1"/>
          </p:cNvCxnSpPr>
          <p:nvPr/>
        </p:nvCxnSpPr>
        <p:spPr bwMode="auto">
          <a:xfrm>
            <a:off x="3932353" y="4541316"/>
            <a:ext cx="902183" cy="54315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0022889" y="250469"/>
            <a:ext cx="1907175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IF NOT OK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093248" y="871989"/>
            <a:ext cx="718074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ระบุสาเหตุจากการไม่มีแนวทางการป้องกันการเกิดทุจริต </a:t>
            </a:r>
            <a:r>
              <a:rPr lang="en-US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(Preventive Control)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73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7703" y="6348182"/>
            <a:ext cx="683339" cy="365125"/>
          </a:xfrm>
        </p:spPr>
        <p:txBody>
          <a:bodyPr/>
          <a:lstStyle/>
          <a:p>
            <a:fld id="{5056E44D-8E5F-4F79-89C6-1066D6F3E8C2}" type="slidenum">
              <a:rPr lang="en-US" sz="1050" b="1">
                <a:solidFill>
                  <a:schemeClr val="bg1"/>
                </a:solidFill>
              </a:rPr>
              <a:pPr/>
              <a:t>25</a:t>
            </a:fld>
            <a:endParaRPr lang="th-TH" sz="1050" b="1" dirty="0">
              <a:solidFill>
                <a:schemeClr val="bg1"/>
              </a:solidFill>
            </a:endParaRPr>
          </a:p>
        </p:txBody>
      </p:sp>
      <p:sp>
        <p:nvSpPr>
          <p:cNvPr id="1904642" name="Oval 2"/>
          <p:cNvSpPr>
            <a:spLocks noChangeArrowheads="1"/>
          </p:cNvSpPr>
          <p:nvPr/>
        </p:nvSpPr>
        <p:spPr bwMode="auto">
          <a:xfrm>
            <a:off x="4713289" y="4652963"/>
            <a:ext cx="2655178" cy="1752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มีโอกาสเกิด</a:t>
            </a: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CORRUPTION</a:t>
            </a:r>
            <a:endParaRPr lang="th-TH" sz="2400" u="sng" dirty="0">
              <a:latin typeface="JasmineDSE" pitchFamily="18" charset="0"/>
              <a:cs typeface="Angsana New" panose="02020603050405020304" pitchFamily="18" charset="-34"/>
            </a:endParaRPr>
          </a:p>
        </p:txBody>
      </p:sp>
      <p:cxnSp>
        <p:nvCxnSpPr>
          <p:cNvPr id="1904647" name="AutoShape 7"/>
          <p:cNvCxnSpPr>
            <a:cxnSpLocks noChangeShapeType="1"/>
            <a:endCxn id="1904642" idx="2"/>
          </p:cNvCxnSpPr>
          <p:nvPr/>
        </p:nvCxnSpPr>
        <p:spPr bwMode="auto">
          <a:xfrm>
            <a:off x="3710113" y="4647192"/>
            <a:ext cx="1003176" cy="88207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648" name="AutoShape 8"/>
          <p:cNvCxnSpPr>
            <a:cxnSpLocks noChangeShapeType="1"/>
          </p:cNvCxnSpPr>
          <p:nvPr/>
        </p:nvCxnSpPr>
        <p:spPr bwMode="auto">
          <a:xfrm>
            <a:off x="5018089" y="3694044"/>
            <a:ext cx="512699" cy="1055509"/>
          </a:xfrm>
          <a:prstGeom prst="curvedConnector2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649" name="AutoShape 9"/>
          <p:cNvCxnSpPr>
            <a:cxnSpLocks noChangeShapeType="1"/>
          </p:cNvCxnSpPr>
          <p:nvPr/>
        </p:nvCxnSpPr>
        <p:spPr bwMode="auto">
          <a:xfrm rot="5400000">
            <a:off x="5286054" y="3352880"/>
            <a:ext cx="2119250" cy="49308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04655" name="Text Box 15"/>
          <p:cNvSpPr txBox="1">
            <a:spLocks noChangeArrowheads="1"/>
          </p:cNvSpPr>
          <p:nvPr/>
        </p:nvSpPr>
        <p:spPr bwMode="auto">
          <a:xfrm>
            <a:off x="684875" y="188914"/>
            <a:ext cx="8263816" cy="646331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0000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 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มีโอกาสเกิด </a:t>
            </a:r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CORRUPTION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7885935" y="4640216"/>
            <a:ext cx="3699424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thaiDist"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3.5 กรณีมีการร้องเรียน ผู้บริหาร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ไม่มี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การแต่งตั้ง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คณะกรรมการสอบข้อเท็จจริง และ 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ไม่มี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ลงโทษ</a:t>
            </a:r>
            <a:b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หากพบว่าผู้ปฏิบัติงานประพฤติจริงตามข้อร้องเรียน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4" name="AutoShape 10"/>
          <p:cNvCxnSpPr>
            <a:cxnSpLocks noChangeShapeType="1"/>
          </p:cNvCxnSpPr>
          <p:nvPr/>
        </p:nvCxnSpPr>
        <p:spPr bwMode="auto">
          <a:xfrm rot="10800000" flipV="1">
            <a:off x="6678970" y="3667061"/>
            <a:ext cx="1467590" cy="103953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094742" y="4498600"/>
            <a:ext cx="3639091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3.1 ผู้บริหารระดับสูง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ไม่มี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นโยบายและ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การสื่อสารที่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ชัดเจน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341181" y="2133601"/>
            <a:ext cx="5353235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3.3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ไม่มี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สำรวจความคิดเห็นของผู้มีส่วนได้ส่วนเสียทุก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endParaRPr lang="th-TH" sz="2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8135511" y="3245480"/>
            <a:ext cx="3319661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3.4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ไม่มี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การรายงานเผยแพร่ผลการสำรวจ และ มีแผนปรับปรุงตามข้อคิดเห็น</a:t>
            </a:r>
            <a:endParaRPr lang="th-TH" sz="2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290439" y="3340101"/>
            <a:ext cx="2727651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3.2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ไม่มี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กระบวนการกำกับดูแลที่ดี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3" name="AutoShape 10"/>
          <p:cNvCxnSpPr>
            <a:cxnSpLocks noChangeShapeType="1"/>
          </p:cNvCxnSpPr>
          <p:nvPr/>
        </p:nvCxnSpPr>
        <p:spPr bwMode="auto">
          <a:xfrm rot="10800000">
            <a:off x="7132028" y="5062027"/>
            <a:ext cx="753907" cy="33559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0022889" y="250469"/>
            <a:ext cx="1907175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IF NOT OK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14546" y="899731"/>
            <a:ext cx="718074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ระบุสาเหตุจากการไม่มีแนวทางการป้องกันการเกิดทุจริต </a:t>
            </a:r>
            <a:r>
              <a:rPr lang="en-US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(Preventive Control)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20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7703" y="6348182"/>
            <a:ext cx="683339" cy="365125"/>
          </a:xfrm>
        </p:spPr>
        <p:txBody>
          <a:bodyPr/>
          <a:lstStyle/>
          <a:p>
            <a:fld id="{5056E44D-8E5F-4F79-89C6-1066D6F3E8C2}" type="slidenum">
              <a:rPr lang="en-US" sz="1050" b="1">
                <a:solidFill>
                  <a:schemeClr val="bg1"/>
                </a:solidFill>
              </a:rPr>
              <a:pPr/>
              <a:t>26</a:t>
            </a:fld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1904642" name="Oval 2"/>
          <p:cNvSpPr>
            <a:spLocks noChangeArrowheads="1"/>
          </p:cNvSpPr>
          <p:nvPr/>
        </p:nvSpPr>
        <p:spPr bwMode="auto">
          <a:xfrm>
            <a:off x="5170488" y="4652963"/>
            <a:ext cx="2057400" cy="1752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4.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มีโอกาสเกิด</a:t>
            </a:r>
            <a: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th-TH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NON-COMPLIANCE</a:t>
            </a:r>
            <a:endParaRPr lang="th-TH" sz="2400" u="sng" dirty="0">
              <a:latin typeface="JasmineDSE" pitchFamily="18" charset="0"/>
              <a:cs typeface="Angsana New" panose="02020603050405020304" pitchFamily="18" charset="-34"/>
            </a:endParaRPr>
          </a:p>
          <a:p>
            <a:pPr algn="ctr"/>
            <a:endParaRPr lang="th-TH" sz="2400" u="sng" dirty="0">
              <a:latin typeface="JasmineDSE" pitchFamily="18" charset="0"/>
              <a:cs typeface="Angsana New" panose="02020603050405020304" pitchFamily="18" charset="-34"/>
            </a:endParaRPr>
          </a:p>
        </p:txBody>
      </p:sp>
      <p:sp>
        <p:nvSpPr>
          <p:cNvPr id="1904644" name="Text Box 4"/>
          <p:cNvSpPr txBox="1">
            <a:spLocks noChangeArrowheads="1"/>
          </p:cNvSpPr>
          <p:nvPr/>
        </p:nvSpPr>
        <p:spPr bwMode="auto">
          <a:xfrm>
            <a:off x="745724" y="4483101"/>
            <a:ext cx="3967565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4.1 ฝ่ายบริหาร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ไม่มี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การกำหนดนโยบายให้ผู้ปฏิบัติงานยึดถือปฏิบัติตามกฎ ระเบียบ คำสั่ง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45" name="Text Box 5"/>
          <p:cNvSpPr txBox="1">
            <a:spLocks noChangeArrowheads="1"/>
          </p:cNvSpPr>
          <p:nvPr/>
        </p:nvSpPr>
        <p:spPr bwMode="auto">
          <a:xfrm>
            <a:off x="1585204" y="2403216"/>
            <a:ext cx="5885894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4.3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ไม่มี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การสอบทานการปฏิบัติที่ไม่เป็นไปตาม กฎ ระเบียบ คำสั่ง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46" name="Text Box 6"/>
          <p:cNvSpPr txBox="1">
            <a:spLocks noChangeArrowheads="1"/>
          </p:cNvSpPr>
          <p:nvPr/>
        </p:nvSpPr>
        <p:spPr bwMode="auto">
          <a:xfrm>
            <a:off x="7994292" y="2925574"/>
            <a:ext cx="3071087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4.4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ไม่มี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การรายงานเมื่อพบว่ามีการปฏิบัติที่ไม่เป็นไปตาม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กฎ ระเบียบ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คำสั่ง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904647" name="AutoShape 7"/>
          <p:cNvCxnSpPr>
            <a:cxnSpLocks noChangeShapeType="1"/>
            <a:stCxn id="1904644" idx="3"/>
            <a:endCxn id="1904642" idx="2"/>
          </p:cNvCxnSpPr>
          <p:nvPr/>
        </p:nvCxnSpPr>
        <p:spPr bwMode="auto">
          <a:xfrm>
            <a:off x="4713289" y="4837044"/>
            <a:ext cx="457199" cy="69221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648" name="AutoShape 8"/>
          <p:cNvCxnSpPr>
            <a:cxnSpLocks noChangeShapeType="1"/>
            <a:stCxn id="1904656" idx="3"/>
            <a:endCxn id="1904642" idx="1"/>
          </p:cNvCxnSpPr>
          <p:nvPr/>
        </p:nvCxnSpPr>
        <p:spPr bwMode="auto">
          <a:xfrm>
            <a:off x="5018090" y="3540156"/>
            <a:ext cx="453697" cy="1369469"/>
          </a:xfrm>
          <a:prstGeom prst="curvedConnector2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649" name="AutoShape 9"/>
          <p:cNvCxnSpPr>
            <a:cxnSpLocks noChangeShapeType="1"/>
            <a:endCxn id="1904642" idx="0"/>
          </p:cNvCxnSpPr>
          <p:nvPr/>
        </p:nvCxnSpPr>
        <p:spPr bwMode="auto">
          <a:xfrm rot="16200000" flipH="1">
            <a:off x="5288077" y="3741852"/>
            <a:ext cx="1811476" cy="1074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651" name="AutoShape 11"/>
          <p:cNvCxnSpPr>
            <a:cxnSpLocks noChangeShapeType="1"/>
            <a:stCxn id="1904646" idx="1"/>
          </p:cNvCxnSpPr>
          <p:nvPr/>
        </p:nvCxnSpPr>
        <p:spPr bwMode="auto">
          <a:xfrm rot="10800000" flipV="1">
            <a:off x="6891978" y="3279516"/>
            <a:ext cx="1102315" cy="1650403"/>
          </a:xfrm>
          <a:prstGeom prst="curvedConnector2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04655" name="Text Box 15"/>
          <p:cNvSpPr txBox="1">
            <a:spLocks noChangeArrowheads="1"/>
          </p:cNvSpPr>
          <p:nvPr/>
        </p:nvSpPr>
        <p:spPr bwMode="auto">
          <a:xfrm>
            <a:off x="1457230" y="199332"/>
            <a:ext cx="7855443" cy="646331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0000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</a:t>
            </a:r>
            <a:r>
              <a:rPr lang="th-TH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มีโอกาสเกิด </a:t>
            </a:r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NON-COMPLIANCE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56" name="Text Box 16"/>
          <p:cNvSpPr txBox="1">
            <a:spLocks noChangeArrowheads="1"/>
          </p:cNvSpPr>
          <p:nvPr/>
        </p:nvSpPr>
        <p:spPr bwMode="auto">
          <a:xfrm>
            <a:off x="905522" y="3340101"/>
            <a:ext cx="4112568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4.2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ไม่มี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การสื่อสารทำความเข้าใจแนวปฏิบัติที่ชัดเจน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8436148" y="4119005"/>
            <a:ext cx="3284894" cy="16312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thaiDist"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4.5 กรณี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พบว่ามีการปฏิบัติที่ไม่เป็นไปตาม กฎ ระเบียบ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คำสั่ง ซึ่งส่งผลกระทบ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 และ ผู้มีส่วนได้ส่วนเสีย  ผู้บริหาร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ไม่มี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การแต่งตั้ง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คณะกรรมการสอบข้อเท็จจริง และ</a:t>
            </a:r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ลงโทษหากพบว่าผู้ปฏิบัติงานผิดจริง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4" name="AutoShape 10"/>
          <p:cNvCxnSpPr>
            <a:cxnSpLocks noChangeShapeType="1"/>
            <a:stCxn id="22" idx="1"/>
          </p:cNvCxnSpPr>
          <p:nvPr/>
        </p:nvCxnSpPr>
        <p:spPr bwMode="auto">
          <a:xfrm rot="10800000" flipV="1">
            <a:off x="7227890" y="4934613"/>
            <a:ext cx="1208258" cy="34924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0022889" y="250469"/>
            <a:ext cx="1907175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IF NOT OK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457230" y="906373"/>
            <a:ext cx="718074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ระบุสาเหตุจากการไม่มีแนวทางการป้องกันการเกิดทุจริต </a:t>
            </a:r>
            <a:r>
              <a:rPr lang="en-US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(Preventive Control)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90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7703" y="6348182"/>
            <a:ext cx="683339" cy="365125"/>
          </a:xfrm>
        </p:spPr>
        <p:txBody>
          <a:bodyPr/>
          <a:lstStyle/>
          <a:p>
            <a:fld id="{5056E44D-8E5F-4F79-89C6-1066D6F3E8C2}" type="slidenum">
              <a:rPr lang="en-US" sz="1050" b="1">
                <a:solidFill>
                  <a:schemeClr val="bg1"/>
                </a:solidFill>
              </a:rPr>
              <a:pPr/>
              <a:t>27</a:t>
            </a:fld>
            <a:endParaRPr lang="th-TH" sz="1050" b="1" dirty="0">
              <a:solidFill>
                <a:schemeClr val="bg1"/>
              </a:solidFill>
            </a:endParaRPr>
          </a:p>
        </p:txBody>
      </p:sp>
      <p:sp>
        <p:nvSpPr>
          <p:cNvPr id="1904642" name="Oval 2"/>
          <p:cNvSpPr>
            <a:spLocks noChangeArrowheads="1"/>
          </p:cNvSpPr>
          <p:nvPr/>
        </p:nvSpPr>
        <p:spPr bwMode="auto">
          <a:xfrm>
            <a:off x="5170488" y="4652963"/>
            <a:ext cx="2057400" cy="1752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5.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มีโอกาสเกิด</a:t>
            </a: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REPORTING </a:t>
            </a:r>
            <a:b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MANIPULATION</a:t>
            </a:r>
            <a:endParaRPr lang="th-TH" sz="2400" u="sng" dirty="0">
              <a:latin typeface="JasmineDSE" pitchFamily="18" charset="0"/>
              <a:cs typeface="Angsana New" panose="02020603050405020304" pitchFamily="18" charset="-34"/>
            </a:endParaRPr>
          </a:p>
          <a:p>
            <a:pPr algn="ctr"/>
            <a:endParaRPr lang="th-TH" sz="2400" u="sng" dirty="0">
              <a:latin typeface="JasmineDSE" pitchFamily="18" charset="0"/>
              <a:cs typeface="Angsana New" panose="02020603050405020304" pitchFamily="18" charset="-34"/>
            </a:endParaRPr>
          </a:p>
        </p:txBody>
      </p:sp>
      <p:sp>
        <p:nvSpPr>
          <p:cNvPr id="1904644" name="Text Box 4"/>
          <p:cNvSpPr txBox="1">
            <a:spLocks noChangeArrowheads="1"/>
          </p:cNvSpPr>
          <p:nvPr/>
        </p:nvSpPr>
        <p:spPr bwMode="auto">
          <a:xfrm>
            <a:off x="745724" y="4483101"/>
            <a:ext cx="3967565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5.1 ฝ่ายบริหาร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ไม่มี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การกำหนดนโยบายให้ผู้ปฏิบัติงานจัดทำและรายงานที่ถูกต้องตามจริง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45" name="Text Box 5"/>
          <p:cNvSpPr txBox="1">
            <a:spLocks noChangeArrowheads="1"/>
          </p:cNvSpPr>
          <p:nvPr/>
        </p:nvSpPr>
        <p:spPr bwMode="auto">
          <a:xfrm>
            <a:off x="4223518" y="2435322"/>
            <a:ext cx="3454168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5.3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ไม่มี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ผู้รับผิดชอบในการสอบทานรายงาน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46" name="Text Box 6"/>
          <p:cNvSpPr txBox="1">
            <a:spLocks noChangeArrowheads="1"/>
          </p:cNvSpPr>
          <p:nvPr/>
        </p:nvSpPr>
        <p:spPr bwMode="auto">
          <a:xfrm>
            <a:off x="7883958" y="2817278"/>
            <a:ext cx="3523848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5.4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ไม่มี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การรายงานเมื่อพบว่ามีการตกแต่งรายงานให้ไม่ถูกต้องตามจริง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904647" name="AutoShape 7"/>
          <p:cNvCxnSpPr>
            <a:cxnSpLocks noChangeShapeType="1"/>
            <a:stCxn id="1904644" idx="3"/>
            <a:endCxn id="1904642" idx="2"/>
          </p:cNvCxnSpPr>
          <p:nvPr/>
        </p:nvCxnSpPr>
        <p:spPr bwMode="auto">
          <a:xfrm>
            <a:off x="4713289" y="4837044"/>
            <a:ext cx="457199" cy="69221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648" name="AutoShape 8"/>
          <p:cNvCxnSpPr>
            <a:cxnSpLocks noChangeShapeType="1"/>
            <a:stCxn id="1904656" idx="3"/>
            <a:endCxn id="1904642" idx="1"/>
          </p:cNvCxnSpPr>
          <p:nvPr/>
        </p:nvCxnSpPr>
        <p:spPr bwMode="auto">
          <a:xfrm>
            <a:off x="5018090" y="3694044"/>
            <a:ext cx="453697" cy="1215581"/>
          </a:xfrm>
          <a:prstGeom prst="curvedConnector2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649" name="AutoShape 9"/>
          <p:cNvCxnSpPr>
            <a:cxnSpLocks noChangeShapeType="1"/>
            <a:endCxn id="1904642" idx="0"/>
          </p:cNvCxnSpPr>
          <p:nvPr/>
        </p:nvCxnSpPr>
        <p:spPr bwMode="auto">
          <a:xfrm rot="16200000" flipH="1">
            <a:off x="5288077" y="3741852"/>
            <a:ext cx="1811476" cy="1074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651" name="AutoShape 11"/>
          <p:cNvCxnSpPr>
            <a:cxnSpLocks noChangeShapeType="1"/>
            <a:stCxn id="1904646" idx="1"/>
          </p:cNvCxnSpPr>
          <p:nvPr/>
        </p:nvCxnSpPr>
        <p:spPr bwMode="auto">
          <a:xfrm rot="10800000" flipV="1">
            <a:off x="6781652" y="3171221"/>
            <a:ext cx="1102307" cy="1650402"/>
          </a:xfrm>
          <a:prstGeom prst="curvedConnector2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04655" name="Text Box 15"/>
          <p:cNvSpPr txBox="1">
            <a:spLocks noChangeArrowheads="1"/>
          </p:cNvSpPr>
          <p:nvPr/>
        </p:nvSpPr>
        <p:spPr bwMode="auto">
          <a:xfrm>
            <a:off x="150921" y="188914"/>
            <a:ext cx="9117366" cy="646331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0000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</a:t>
            </a:r>
            <a:r>
              <a:rPr lang="th-TH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มีโอกาสเกิด </a:t>
            </a:r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REPORTING MANIPULATION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56" name="Text Box 16"/>
          <p:cNvSpPr txBox="1">
            <a:spLocks noChangeArrowheads="1"/>
          </p:cNvSpPr>
          <p:nvPr/>
        </p:nvSpPr>
        <p:spPr bwMode="auto">
          <a:xfrm>
            <a:off x="1438184" y="3340101"/>
            <a:ext cx="3579906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5.2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ไม่มี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การสื่อสารทำความเข้าใจแนวปฏิบัติที่ชัดเจน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8436148" y="4119005"/>
            <a:ext cx="3284894" cy="16312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thaiDist"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5.5 กรณี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พบว่า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การตกแต่งรายงานให้ไม่ถูกต้องตาม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จริง ซึ่งส่งผลกระทบต่อ กฟผ.และ</a:t>
            </a:r>
            <a:b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ผู้มีส่วนได้ส่วนเสีย  ผู้บริหาร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ไม่มี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การแต่งตั้ง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คณะกรรมการสอบข้อเท็จจริง และ 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ไม่มี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ลงโทษหากพบว่าผู้ปฏิบัติงานผิดจริง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4" name="AutoShape 10"/>
          <p:cNvCxnSpPr>
            <a:cxnSpLocks noChangeShapeType="1"/>
            <a:stCxn id="22" idx="1"/>
          </p:cNvCxnSpPr>
          <p:nvPr/>
        </p:nvCxnSpPr>
        <p:spPr bwMode="auto">
          <a:xfrm rot="10800000" flipV="1">
            <a:off x="7227888" y="4934612"/>
            <a:ext cx="1208260" cy="33872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0022889" y="250469"/>
            <a:ext cx="1907175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IF NOT OK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50921" y="1001954"/>
            <a:ext cx="718074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ระบุสาเหตุจากการไม่มีแนวทางการป้องกันการเกิดทุจริต </a:t>
            </a:r>
            <a:r>
              <a:rPr lang="en-US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(Preventive Control)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49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3213" y="6310788"/>
            <a:ext cx="683339" cy="365125"/>
          </a:xfrm>
        </p:spPr>
        <p:txBody>
          <a:bodyPr/>
          <a:lstStyle/>
          <a:p>
            <a:fld id="{5056E44D-8E5F-4F79-89C6-1066D6F3E8C2}" type="slidenum">
              <a:rPr lang="en-US" sz="1050" b="1">
                <a:solidFill>
                  <a:schemeClr val="bg1"/>
                </a:solidFill>
              </a:rPr>
              <a:pPr/>
              <a:t>28</a:t>
            </a:fld>
            <a:endParaRPr lang="th-TH" sz="1050" b="1" dirty="0">
              <a:solidFill>
                <a:schemeClr val="bg1"/>
              </a:solidFill>
            </a:endParaRPr>
          </a:p>
        </p:txBody>
      </p:sp>
      <p:sp>
        <p:nvSpPr>
          <p:cNvPr id="1904642" name="Oval 2"/>
          <p:cNvSpPr>
            <a:spLocks noChangeArrowheads="1"/>
          </p:cNvSpPr>
          <p:nvPr/>
        </p:nvSpPr>
        <p:spPr bwMode="auto">
          <a:xfrm>
            <a:off x="5170488" y="4652963"/>
            <a:ext cx="2057400" cy="1752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6.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มีโอกาสเกิด</a:t>
            </a: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MISAPPROPRIATION</a:t>
            </a:r>
            <a:b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OF ASSETS</a:t>
            </a:r>
            <a:endParaRPr lang="th-TH" sz="2400" u="sng" dirty="0">
              <a:latin typeface="JasmineDSE" pitchFamily="18" charset="0"/>
              <a:cs typeface="Angsana New" panose="02020603050405020304" pitchFamily="18" charset="-34"/>
            </a:endParaRPr>
          </a:p>
        </p:txBody>
      </p:sp>
      <p:sp>
        <p:nvSpPr>
          <p:cNvPr id="1904643" name="Text Box 3"/>
          <p:cNvSpPr txBox="1">
            <a:spLocks noChangeArrowheads="1"/>
          </p:cNvSpPr>
          <p:nvPr/>
        </p:nvSpPr>
        <p:spPr bwMode="auto">
          <a:xfrm>
            <a:off x="7842962" y="3765720"/>
            <a:ext cx="3671376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6.5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ไม่มี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การรายงานเมื่อพบ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พัสดุ ครุภัณฑ์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สูญหาย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44" name="Text Box 4"/>
          <p:cNvSpPr txBox="1">
            <a:spLocks noChangeArrowheads="1"/>
          </p:cNvSpPr>
          <p:nvPr/>
        </p:nvSpPr>
        <p:spPr bwMode="auto">
          <a:xfrm>
            <a:off x="1322773" y="4483101"/>
            <a:ext cx="3390516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6.1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ไม่มี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การกำหนดชื่อ ผู้รับผิดชอบ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พัสดุ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ครุภัณฑ์ครบทุกรายการ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45" name="Text Box 5"/>
          <p:cNvSpPr txBox="1">
            <a:spLocks noChangeArrowheads="1"/>
          </p:cNvSpPr>
          <p:nvPr/>
        </p:nvSpPr>
        <p:spPr bwMode="auto">
          <a:xfrm>
            <a:off x="4713288" y="2133601"/>
            <a:ext cx="2939263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6.3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ไม่มี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การจัดเก็บรักษาอย่างเหมาะสม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46" name="Text Box 6"/>
          <p:cNvSpPr txBox="1">
            <a:spLocks noChangeArrowheads="1"/>
          </p:cNvSpPr>
          <p:nvPr/>
        </p:nvSpPr>
        <p:spPr bwMode="auto">
          <a:xfrm>
            <a:off x="7883958" y="2817278"/>
            <a:ext cx="2047797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6.4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ไม่มี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การตรวจนับทุกปี</a:t>
            </a:r>
            <a:endParaRPr lang="th-TH" sz="2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904647" name="AutoShape 7"/>
          <p:cNvCxnSpPr>
            <a:cxnSpLocks noChangeShapeType="1"/>
            <a:stCxn id="1904644" idx="3"/>
            <a:endCxn id="1904642" idx="2"/>
          </p:cNvCxnSpPr>
          <p:nvPr/>
        </p:nvCxnSpPr>
        <p:spPr bwMode="auto">
          <a:xfrm>
            <a:off x="4713289" y="4837044"/>
            <a:ext cx="457199" cy="69221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648" name="AutoShape 8"/>
          <p:cNvCxnSpPr>
            <a:cxnSpLocks noChangeShapeType="1"/>
            <a:stCxn id="1904656" idx="3"/>
            <a:endCxn id="1904642" idx="1"/>
          </p:cNvCxnSpPr>
          <p:nvPr/>
        </p:nvCxnSpPr>
        <p:spPr bwMode="auto">
          <a:xfrm>
            <a:off x="5018090" y="3540156"/>
            <a:ext cx="453697" cy="1369469"/>
          </a:xfrm>
          <a:prstGeom prst="curvedConnector2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649" name="AutoShape 9"/>
          <p:cNvCxnSpPr>
            <a:cxnSpLocks noChangeShapeType="1"/>
            <a:endCxn id="1904642" idx="0"/>
          </p:cNvCxnSpPr>
          <p:nvPr/>
        </p:nvCxnSpPr>
        <p:spPr bwMode="auto">
          <a:xfrm rot="16200000" flipH="1">
            <a:off x="5090980" y="3544755"/>
            <a:ext cx="2119252" cy="9716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650" name="AutoShape 10"/>
          <p:cNvCxnSpPr>
            <a:cxnSpLocks noChangeShapeType="1"/>
            <a:stCxn id="1904643" idx="1"/>
            <a:endCxn id="1904642" idx="6"/>
          </p:cNvCxnSpPr>
          <p:nvPr/>
        </p:nvCxnSpPr>
        <p:spPr bwMode="auto">
          <a:xfrm rot="10800000" flipV="1">
            <a:off x="7227888" y="3965775"/>
            <a:ext cx="615074" cy="156348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651" name="AutoShape 11"/>
          <p:cNvCxnSpPr>
            <a:cxnSpLocks noChangeShapeType="1"/>
            <a:stCxn id="1904646" idx="1"/>
          </p:cNvCxnSpPr>
          <p:nvPr/>
        </p:nvCxnSpPr>
        <p:spPr bwMode="auto">
          <a:xfrm rot="10800000" flipV="1">
            <a:off x="6781630" y="3017333"/>
            <a:ext cx="1102329" cy="1804294"/>
          </a:xfrm>
          <a:prstGeom prst="curvedConnector2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04655" name="Text Box 15"/>
          <p:cNvSpPr txBox="1">
            <a:spLocks noChangeArrowheads="1"/>
          </p:cNvSpPr>
          <p:nvPr/>
        </p:nvSpPr>
        <p:spPr bwMode="auto">
          <a:xfrm>
            <a:off x="743625" y="179686"/>
            <a:ext cx="8640763" cy="646331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0000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มีโอกาสเกิด </a:t>
            </a:r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MISAPPROPRIATION  </a:t>
            </a:r>
            <a:r>
              <a:rPr lang="en-US" sz="3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OF </a:t>
            </a:r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ASSETS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56" name="Text Box 16"/>
          <p:cNvSpPr txBox="1">
            <a:spLocks noChangeArrowheads="1"/>
          </p:cNvSpPr>
          <p:nvPr/>
        </p:nvSpPr>
        <p:spPr bwMode="auto">
          <a:xfrm>
            <a:off x="1482572" y="3340101"/>
            <a:ext cx="3535518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6.2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ไม่มี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จัดทำทะเบียน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ควบคุมทุกรายการ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8436148" y="4862135"/>
            <a:ext cx="3557584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thaiDist"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6.6 กรณี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พัสดุ ครุภัณฑ์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สูญหายเสียหาย ผู้บริหาร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</a:t>
            </a:r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การแต่งตั้ง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คณะกรรมการสอบสวนหาผู้รับผิดกรณีทรัพย์สินสูญหายหรือเสียหายและ</a:t>
            </a:r>
            <a:b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ลงโทษหากพบว่าผู้ปฏิบัติงานผิดจริง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4" name="AutoShape 10"/>
          <p:cNvCxnSpPr>
            <a:cxnSpLocks noChangeShapeType="1"/>
            <a:stCxn id="22" idx="1"/>
          </p:cNvCxnSpPr>
          <p:nvPr/>
        </p:nvCxnSpPr>
        <p:spPr bwMode="auto">
          <a:xfrm rot="10800000" flipV="1">
            <a:off x="7102136" y="5523855"/>
            <a:ext cx="1334012" cy="47745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0022889" y="250469"/>
            <a:ext cx="1907175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IF NOT OK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743625" y="998379"/>
            <a:ext cx="718074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ระบุสาเหตุจากการไม่มีแนวทางการป้องกันการเกิดทุจริต </a:t>
            </a:r>
            <a:r>
              <a:rPr lang="en-US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(Preventive Control)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76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7703" y="6348182"/>
            <a:ext cx="683339" cy="365125"/>
          </a:xfrm>
        </p:spPr>
        <p:txBody>
          <a:bodyPr/>
          <a:lstStyle/>
          <a:p>
            <a:fld id="{5056E44D-8E5F-4F79-89C6-1066D6F3E8C2}" type="slidenum">
              <a:rPr lang="en-US" sz="1050" b="1">
                <a:solidFill>
                  <a:schemeClr val="bg1"/>
                </a:solidFill>
              </a:rPr>
              <a:pPr/>
              <a:t>29</a:t>
            </a:fld>
            <a:endParaRPr lang="th-TH" sz="1050" b="1" dirty="0">
              <a:solidFill>
                <a:schemeClr val="bg1"/>
              </a:solidFill>
            </a:endParaRPr>
          </a:p>
        </p:txBody>
      </p:sp>
      <p:sp>
        <p:nvSpPr>
          <p:cNvPr id="1904642" name="Oval 2"/>
          <p:cNvSpPr>
            <a:spLocks noChangeArrowheads="1"/>
          </p:cNvSpPr>
          <p:nvPr/>
        </p:nvSpPr>
        <p:spPr bwMode="auto">
          <a:xfrm>
            <a:off x="5170488" y="4652963"/>
            <a:ext cx="2057400" cy="1752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h-TH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7.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มีโอกาสเกิด</a:t>
            </a: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INFORMATION </a:t>
            </a:r>
          </a:p>
          <a:p>
            <a:pPr algn="ctr"/>
            <a: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TECHNOLOGY</a:t>
            </a:r>
            <a:br>
              <a:rPr lang="en-US" sz="2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FRAUD</a:t>
            </a:r>
            <a:endParaRPr lang="th-TH" sz="2400" u="sng" dirty="0">
              <a:latin typeface="JasmineDSE" pitchFamily="18" charset="0"/>
              <a:cs typeface="Angsana New" panose="02020603050405020304" pitchFamily="18" charset="-34"/>
            </a:endParaRPr>
          </a:p>
        </p:txBody>
      </p:sp>
      <p:sp>
        <p:nvSpPr>
          <p:cNvPr id="1904644" name="Text Box 4"/>
          <p:cNvSpPr txBox="1">
            <a:spLocks noChangeArrowheads="1"/>
          </p:cNvSpPr>
          <p:nvPr/>
        </p:nvSpPr>
        <p:spPr bwMode="auto">
          <a:xfrm>
            <a:off x="455554" y="4483101"/>
            <a:ext cx="4257736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7.1 ฝ่ายบริหาร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ไม่มี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การกำหนดนโยบายด้าน</a:t>
            </a:r>
            <a:b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IT GOVERNANCE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การสื่อสารที่ชัดเจน</a:t>
            </a:r>
          </a:p>
        </p:txBody>
      </p:sp>
      <p:sp>
        <p:nvSpPr>
          <p:cNvPr id="1904645" name="Text Box 5"/>
          <p:cNvSpPr txBox="1">
            <a:spLocks noChangeArrowheads="1"/>
          </p:cNvSpPr>
          <p:nvPr/>
        </p:nvSpPr>
        <p:spPr bwMode="auto">
          <a:xfrm>
            <a:off x="3586579" y="2435322"/>
            <a:ext cx="3719743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7.3 </a:t>
            </a:r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ผู้รับผิดชอบในการสอบทานการปฏิบัติงาน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46" name="Text Box 6"/>
          <p:cNvSpPr txBox="1">
            <a:spLocks noChangeArrowheads="1"/>
          </p:cNvSpPr>
          <p:nvPr/>
        </p:nvSpPr>
        <p:spPr bwMode="auto">
          <a:xfrm>
            <a:off x="7883958" y="2817278"/>
            <a:ext cx="3153746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7.4 </a:t>
            </a:r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การรายงานทันทีเมื่อพบว่ามี</a:t>
            </a:r>
            <a:r>
              <a:rPr lang="th-TH" sz="20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</a:t>
            </a:r>
            <a:r>
              <a:rPr lang="th-TH" sz="2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ใช้ </a:t>
            </a:r>
            <a:r>
              <a:rPr lang="en-US" sz="2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IT </a:t>
            </a:r>
            <a:r>
              <a:rPr lang="th-TH" sz="20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เพื่อกระทำการทุจริต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904647" name="AutoShape 7"/>
          <p:cNvCxnSpPr>
            <a:cxnSpLocks noChangeShapeType="1"/>
            <a:stCxn id="1904644" idx="3"/>
            <a:endCxn id="1904642" idx="2"/>
          </p:cNvCxnSpPr>
          <p:nvPr/>
        </p:nvCxnSpPr>
        <p:spPr bwMode="auto">
          <a:xfrm>
            <a:off x="4713290" y="4837044"/>
            <a:ext cx="457198" cy="69221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648" name="AutoShape 8"/>
          <p:cNvCxnSpPr>
            <a:cxnSpLocks noChangeShapeType="1"/>
            <a:stCxn id="1904656" idx="3"/>
            <a:endCxn id="1904642" idx="1"/>
          </p:cNvCxnSpPr>
          <p:nvPr/>
        </p:nvCxnSpPr>
        <p:spPr bwMode="auto">
          <a:xfrm>
            <a:off x="4387774" y="3478998"/>
            <a:ext cx="1084013" cy="1430627"/>
          </a:xfrm>
          <a:prstGeom prst="curvedConnector2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649" name="AutoShape 9"/>
          <p:cNvCxnSpPr>
            <a:cxnSpLocks noChangeShapeType="1"/>
            <a:endCxn id="1904642" idx="0"/>
          </p:cNvCxnSpPr>
          <p:nvPr/>
        </p:nvCxnSpPr>
        <p:spPr bwMode="auto">
          <a:xfrm rot="16200000" flipH="1">
            <a:off x="5288077" y="3741852"/>
            <a:ext cx="1811476" cy="1074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4651" name="AutoShape 11"/>
          <p:cNvCxnSpPr>
            <a:cxnSpLocks noChangeShapeType="1"/>
            <a:stCxn id="1904646" idx="1"/>
          </p:cNvCxnSpPr>
          <p:nvPr/>
        </p:nvCxnSpPr>
        <p:spPr bwMode="auto">
          <a:xfrm rot="10800000" flipV="1">
            <a:off x="6781668" y="3171220"/>
            <a:ext cx="1102291" cy="1650399"/>
          </a:xfrm>
          <a:prstGeom prst="curvedConnector2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04655" name="Text Box 15"/>
          <p:cNvSpPr txBox="1">
            <a:spLocks noChangeArrowheads="1"/>
          </p:cNvSpPr>
          <p:nvPr/>
        </p:nvSpPr>
        <p:spPr bwMode="auto">
          <a:xfrm>
            <a:off x="142041" y="188914"/>
            <a:ext cx="9436963" cy="584775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0000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</a:t>
            </a:r>
            <a:r>
              <a:rPr lang="th-TH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มีโอกาสเกิด </a:t>
            </a:r>
            <a:r>
              <a:rPr lang="en-US" sz="32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INFORMATION TECHNOLOGY FRAUD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4656" name="Text Box 16"/>
          <p:cNvSpPr txBox="1">
            <a:spLocks noChangeArrowheads="1"/>
          </p:cNvSpPr>
          <p:nvPr/>
        </p:nvSpPr>
        <p:spPr bwMode="auto">
          <a:xfrm>
            <a:off x="417250" y="3278943"/>
            <a:ext cx="3970524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7.2 </a:t>
            </a:r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การสื่อสารทำความเข้าใจแนวปฏิบัติที่ชัดเจน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8436148" y="4119005"/>
            <a:ext cx="3284894" cy="16312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thaiDist">
              <a:spcBef>
                <a:spcPct val="50000"/>
              </a:spcBef>
            </a:pP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7.5 กรณี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พบว่า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2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การใช้ </a:t>
            </a:r>
            <a:r>
              <a:rPr lang="en-US" sz="2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IT </a:t>
            </a:r>
            <a:r>
              <a:rPr lang="th-TH" sz="2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เพื่อกระทำ</a:t>
            </a:r>
            <a:r>
              <a:rPr lang="th-TH" sz="20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ทุจริต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ซึ่งส่งผลกระทบ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องค์การและ</a:t>
            </a:r>
            <a:b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ผู้มีส่วนได้ส่วนเสีย  ผู้บริหาร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ไม่มี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การแต่งตั้ง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คณะกรรมการสอบข้อเท็จจริง และ 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ไม่มี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ลงโทษหากพบว่าผู้ปฏิบัติงานผิดจริง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4" name="AutoShape 10"/>
          <p:cNvCxnSpPr>
            <a:cxnSpLocks noChangeShapeType="1"/>
            <a:stCxn id="22" idx="1"/>
          </p:cNvCxnSpPr>
          <p:nvPr/>
        </p:nvCxnSpPr>
        <p:spPr bwMode="auto">
          <a:xfrm rot="10800000" flipV="1">
            <a:off x="7155402" y="4934613"/>
            <a:ext cx="1280746" cy="25637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0200443" y="250469"/>
            <a:ext cx="1882066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IF NOT OK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258747" y="925567"/>
            <a:ext cx="718074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ระบุสาเหตุจากการไม่มีแนวทางการป้องกันการเกิดทุจริต </a:t>
            </a:r>
            <a:r>
              <a:rPr lang="en-US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(Preventive Control)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85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004" y="313038"/>
            <a:ext cx="8596668" cy="1320800"/>
          </a:xfrm>
        </p:spPr>
        <p:txBody>
          <a:bodyPr>
            <a:noAutofit/>
          </a:bodyPr>
          <a:lstStyle/>
          <a:p>
            <a:r>
              <a:rPr lang="th-TH" sz="9600" b="1" dirty="0">
                <a:solidFill>
                  <a:srgbClr val="0000FF"/>
                </a:solidFill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หัวข้อบรรยาย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897213"/>
            <a:ext cx="10593859" cy="3880773"/>
          </a:xfrm>
        </p:spPr>
        <p:txBody>
          <a:bodyPr/>
          <a:lstStyle/>
          <a:p>
            <a:pPr marL="0" indent="0">
              <a:buNone/>
            </a:pPr>
            <a:r>
              <a:rPr lang="th-TH" sz="7200" b="1" dirty="0">
                <a:solidFill>
                  <a:srgbClr val="0000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1.</a:t>
            </a:r>
            <a:r>
              <a:rPr lang="th-TH" sz="7200" b="1" dirty="0" smtClean="0">
                <a:solidFill>
                  <a:srgbClr val="0000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ความหมาย“</a:t>
            </a:r>
            <a:r>
              <a:rPr lang="th-TH" sz="7200" b="1" dirty="0">
                <a:solidFill>
                  <a:srgbClr val="0000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การทุจริต</a:t>
            </a:r>
            <a:r>
              <a:rPr lang="th-TH" sz="7200" b="1" dirty="0" smtClean="0">
                <a:solidFill>
                  <a:srgbClr val="0000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”</a:t>
            </a:r>
          </a:p>
          <a:p>
            <a:pPr marL="0" indent="0">
              <a:buNone/>
            </a:pPr>
            <a:r>
              <a:rPr lang="th-TH" sz="7200" b="1" dirty="0">
                <a:solidFill>
                  <a:srgbClr val="0000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2.แนวทางการ</a:t>
            </a:r>
            <a:r>
              <a:rPr lang="th-TH" sz="7200" b="1" dirty="0" smtClean="0">
                <a:solidFill>
                  <a:srgbClr val="0000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ประเมินความ</a:t>
            </a:r>
            <a:r>
              <a:rPr lang="th-TH" sz="7200" b="1" dirty="0">
                <a:solidFill>
                  <a:srgbClr val="0000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เสี่ยงด้านการทุจริต</a:t>
            </a:r>
          </a:p>
          <a:p>
            <a:endParaRPr lang="th-TH" sz="7200" b="1" dirty="0">
              <a:solidFill>
                <a:srgbClr val="0000FF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D5E7-0E85-40FE-B712-D6551F51AD36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1265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9192" y="2404534"/>
            <a:ext cx="9152878" cy="1646302"/>
          </a:xfrm>
        </p:spPr>
        <p:txBody>
          <a:bodyPr/>
          <a:lstStyle/>
          <a:p>
            <a:r>
              <a:rPr lang="th-TH" sz="7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2.2 เกณฑ์ในการประเมินความเสี่ยง</a:t>
            </a:r>
            <a:br>
              <a:rPr lang="th-TH" sz="7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7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ด้านการทุจริต</a:t>
            </a:r>
            <a:endParaRPr lang="th-TH" sz="72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147432" y="6267635"/>
            <a:ext cx="748646" cy="431815"/>
          </a:xfrm>
        </p:spPr>
        <p:txBody>
          <a:bodyPr/>
          <a:lstStyle/>
          <a:p>
            <a:fld id="{2E39D5E7-0E85-40FE-B712-D6551F51AD36}" type="slidenum">
              <a:rPr lang="th-TH" sz="1200" b="1" smtClean="0">
                <a:solidFill>
                  <a:schemeClr val="tx1"/>
                </a:solidFill>
              </a:rPr>
              <a:pPr/>
              <a:t>30</a:t>
            </a:fld>
            <a:endParaRPr lang="th-TH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14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6508187"/>
              </p:ext>
            </p:extLst>
          </p:nvPr>
        </p:nvGraphicFramePr>
        <p:xfrm>
          <a:off x="139298" y="209703"/>
          <a:ext cx="9243599" cy="5800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43599"/>
              </a:tblGrid>
              <a:tr h="580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30960" algn="l"/>
                          <a:tab pos="2865755" algn="ctr"/>
                        </a:tabLst>
                      </a:pPr>
                      <a:r>
                        <a:rPr lang="th-TH" sz="2800" u="sng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ตาราง</a:t>
                      </a:r>
                      <a:r>
                        <a:rPr lang="th-TH" sz="2800" u="sng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ประเมิน</a:t>
                      </a:r>
                      <a:r>
                        <a:rPr lang="th-TH" sz="2800" u="sng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ค่าโอกาส</a:t>
                      </a:r>
                      <a:r>
                        <a:rPr lang="th-TH" sz="2800" u="sng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เกิดของการ</a:t>
                      </a:r>
                      <a:r>
                        <a:rPr lang="th-TH" sz="2800" u="sng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ทุจริต </a:t>
                      </a:r>
                      <a:r>
                        <a:rPr lang="th-TH" sz="2800" u="sng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(พิจารณาจากค่าความน่าจะเป็น </a:t>
                      </a:r>
                      <a:r>
                        <a:rPr lang="th-TH" sz="2800" u="sng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–</a:t>
                      </a:r>
                      <a:r>
                        <a:rPr lang="en-US" sz="2800" u="sng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Probability: </a:t>
                      </a:r>
                      <a:r>
                        <a:rPr lang="en-US" sz="2800" u="sng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</a:t>
                      </a:r>
                      <a:r>
                        <a:rPr lang="en-US" sz="2800" u="sng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07731" y="2045902"/>
            <a:ext cx="6042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u="sng" dirty="0" smtClean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ตารางประเมิน</a:t>
            </a:r>
            <a:r>
              <a:rPr lang="th-TH" b="1" u="sng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ค่าผลกระทบจากการเกิดทุจริต </a:t>
            </a:r>
            <a:r>
              <a:rPr lang="en-US" b="1" u="sng" dirty="0" smtClean="0">
                <a:solidFill>
                  <a:srgbClr val="0000FF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( Impact : I )</a:t>
            </a:r>
            <a:endParaRPr lang="th-TH" dirty="0">
              <a:solidFill>
                <a:srgbClr val="0000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2033414"/>
              </p:ext>
            </p:extLst>
          </p:nvPr>
        </p:nvGraphicFramePr>
        <p:xfrm>
          <a:off x="522601" y="688703"/>
          <a:ext cx="11388435" cy="1331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5874"/>
                <a:gridCol w="2764590"/>
                <a:gridCol w="3005552"/>
                <a:gridCol w="250241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 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ถึง 25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b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น้อย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มากกว่า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 ถึง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b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ปานกลาง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มากกว่า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ถึง  75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b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สูง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มากกว่า </a:t>
                      </a:r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b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สูงมาก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6861643"/>
              </p:ext>
            </p:extLst>
          </p:nvPr>
        </p:nvGraphicFramePr>
        <p:xfrm>
          <a:off x="545067" y="2569122"/>
          <a:ext cx="11409406" cy="4183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1611"/>
                <a:gridCol w="2769682"/>
                <a:gridCol w="3011086"/>
                <a:gridCol w="2507027"/>
              </a:tblGrid>
              <a:tr h="44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 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b">
                    <a:solidFill>
                      <a:srgbClr val="FF0000"/>
                    </a:solidFill>
                  </a:tcPr>
                </a:tc>
              </a:tr>
              <a:tr h="335777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ระบบงานสามารถตรวจพบการทุจริตได้ก่อนเกิดความเสียหาย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th-TH" sz="24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ตรวจพบได้ภายหลัง  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th-TH" sz="24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เกิดความความเสียหาย </a:t>
                      </a:r>
                      <a:br>
                        <a:rPr lang="th-TH" sz="24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2400" b="1" dirty="0" smtClean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แต่สามารถเรียก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คืนค่าเสียหายได้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342900" lvl="0" indent="-3429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มีการสอบสวนลงโทษภายในองค์กร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องค์การมีการฟ้องร้อง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เพื่อเรียกคืนค่าเสียหาย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มีหนังสือร้องเรียน</a:t>
                      </a:r>
                      <a:r>
                        <a:rPr lang="th-TH" sz="24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จากบุคคล/หน่วยงานภายนอก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เรื่องทุจริตและ</a:t>
                      </a:r>
                      <a:r>
                        <a:rPr lang="th-TH" sz="2400" b="1" u="sng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มีการสอบข้อเท็จจริง</a:t>
                      </a:r>
                      <a:endParaRPr lang="en-US" sz="1800" u="sng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หน่วยงานกำกับดูแลภายนอกเข้ามาสอบสวน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เช่น ปปช. ปปท. สตง.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ฯลฯ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24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มีข่าวเชิงลบในหน้าหนังสือพิมพ์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342900" lvl="0" indent="-342900" algn="thaiDi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th-TH" sz="2400" b="1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เกิดความเสียหายต่อภาพลักษณ์องค์กร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89282" y="6304598"/>
            <a:ext cx="683339" cy="365125"/>
          </a:xfrm>
        </p:spPr>
        <p:txBody>
          <a:bodyPr/>
          <a:lstStyle/>
          <a:p>
            <a:fld id="{2E39D5E7-0E85-40FE-B712-D6551F51AD36}" type="slidenum">
              <a:rPr lang="th-TH" sz="1400" smtClean="0">
                <a:solidFill>
                  <a:schemeClr val="tx1"/>
                </a:solidFill>
              </a:rPr>
              <a:pPr/>
              <a:t>31</a:t>
            </a:fld>
            <a:endParaRPr lang="th-TH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887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208" y="2404534"/>
            <a:ext cx="9765437" cy="1646302"/>
          </a:xfrm>
        </p:spPr>
        <p:txBody>
          <a:bodyPr/>
          <a:lstStyle/>
          <a:p>
            <a:r>
              <a:rPr lang="th-TH" sz="6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2.3 แบบฟอร์มและตัวอย่าง</a:t>
            </a:r>
            <a:br>
              <a:rPr lang="th-TH" sz="6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การประเมินความเสี่ยงด้านการทุจริต</a:t>
            </a:r>
            <a:br>
              <a:rPr lang="th-TH" sz="6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66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62842" y="6352080"/>
            <a:ext cx="683339" cy="365125"/>
          </a:xfrm>
        </p:spPr>
        <p:txBody>
          <a:bodyPr/>
          <a:lstStyle/>
          <a:p>
            <a:fld id="{2E39D5E7-0E85-40FE-B712-D6551F51AD36}" type="slidenum">
              <a:rPr lang="th-TH" sz="1100" b="1" smtClean="0">
                <a:solidFill>
                  <a:schemeClr val="tx1"/>
                </a:solidFill>
              </a:rPr>
              <a:pPr/>
              <a:t>32</a:t>
            </a:fld>
            <a:endParaRPr lang="th-TH" sz="11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497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7480674"/>
              </p:ext>
            </p:extLst>
          </p:nvPr>
        </p:nvGraphicFramePr>
        <p:xfrm>
          <a:off x="38905" y="2467761"/>
          <a:ext cx="12114190" cy="396004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96852"/>
                <a:gridCol w="709697"/>
                <a:gridCol w="915989"/>
                <a:gridCol w="2348620"/>
                <a:gridCol w="532274"/>
                <a:gridCol w="532274"/>
                <a:gridCol w="532274"/>
                <a:gridCol w="577848"/>
                <a:gridCol w="705678"/>
                <a:gridCol w="2562684"/>
              </a:tblGrid>
              <a:tr h="280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(A)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(B)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(C)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(D)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(E)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(F)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(G)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(H)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(I)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(J)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63">
                <a:tc row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ปัจจัยเสี่ยง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</a:t>
                      </a:r>
                      <a:r>
                        <a:rPr lang="th-TH" sz="16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 u="none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255X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เจ้าของความเสี่ยง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ประเมิน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9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(ระดับความรุนแรง)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แผนงาน/ มาตรการ/ กิจกรรม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เพื่อบริหารจัดการความเสี่ยง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ที่มีอยู่แล้ว</a:t>
                      </a:r>
                      <a:endParaRPr kumimoji="0" lang="en-US" sz="16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กำหนดเสร็จ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/</a:t>
                      </a: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ผู้รับผิดชอบ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ประเมิน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ระดับความรุนแรง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1600" b="1" spc="-4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255</a:t>
                      </a:r>
                      <a:r>
                        <a:rPr lang="en-US" sz="1600" b="1" spc="-4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X+1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 /มาตรการ/ กิจกรรม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เพื่อบริหารจัดการความเสี่ยง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u="sng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ที่ต้องทำเพิ่มเติม</a:t>
                      </a:r>
                      <a:endParaRPr lang="en-US" sz="1600" u="sng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กำหนดเสร็จ</a:t>
                      </a: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/</a:t>
                      </a: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ผู้รับผิดชอบ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63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Q1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มี.ค.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Q2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มิ.ย.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Q3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ก.ย.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Q4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4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4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 </a:t>
                      </a:r>
                      <a:r>
                        <a:rPr lang="th-TH" sz="1600" b="1" spc="-4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9689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 (</a:t>
                      </a:r>
                      <a:r>
                        <a:rPr lang="th-TH" sz="16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687826">
                <a:tc>
                  <a:txBody>
                    <a:bodyPr/>
                    <a:lstStyle/>
                    <a:p>
                      <a:r>
                        <a:rPr lang="th-TH" sz="1600" b="1" u="sng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ชื่อปัจจัยเสี่ยง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r>
                        <a:rPr lang="th-TH" sz="1600" b="1" u="sng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สาเหตุ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600" b="1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1600" b="1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(สาเหตุที่ทำให้เกิดความเสี่ยง)</a:t>
                      </a:r>
                      <a:endParaRPr lang="en-US" sz="1600" b="1" kern="12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600" b="1" u="sng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ผลกระทบ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600" b="1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b="1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 ผลกระทบในเชิงลบจากการเกิดความเสี่ยง)</a:t>
                      </a:r>
                      <a:endParaRPr lang="en-US" sz="1600" b="1" kern="12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1600" b="1" u="sng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KRI / </a:t>
                      </a:r>
                      <a:r>
                        <a:rPr lang="th-TH" sz="1600" b="1" u="sng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600" b="1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 ตัวชี้วัด ที่เป็นปัจจัยสำคัญ ในการบรรลุ หรือ ไม่บรรลุวัตถุประสงค์ )</a:t>
                      </a:r>
                      <a:endParaRPr lang="en-US" sz="1600" b="1" kern="12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sz="1600" b="1" u="sng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  <a:endParaRPr lang="en-US" sz="1600" b="1" kern="12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b="1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(ผลของ 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KRI </a:t>
                      </a:r>
                      <a:r>
                        <a:rPr lang="th-TH" sz="1600" b="1" kern="12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เทียบกับเป้าหมาย)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u="sng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i="1" u="sng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49088"/>
            <a:ext cx="12192000" cy="281615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endParaRPr lang="th-TH" sz="1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spcBef>
                <a:spcPts val="1200"/>
              </a:spcBef>
            </a:pP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ประเมินความเสี่ยง   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..............(สายงาน / </a:t>
            </a:r>
            <a:r>
              <a:rPr lang="th-TH" sz="1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ไตรมาสที่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....</a:t>
            </a:r>
            <a:r>
              <a:rPr lang="th-TH" sz="1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4..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</a:t>
            </a:r>
            <a:r>
              <a:rPr lang="th-TH" sz="1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</a:t>
            </a:r>
            <a:r>
              <a:rPr lang="en-US" sz="1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.... </a:t>
            </a:r>
            <a:endParaRPr lang="en-US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Bef>
                <a:spcPts val="600"/>
              </a:spcBef>
            </a:pP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ชื่อแผนงาน/โครงการ	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	……………………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แผนระดับสายงาน / </a:t>
            </a: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แผนปฏิบัติการ (ระดับฝ่าย)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……………………………….	</a:t>
            </a:r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  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เสี่ยงที่เหลืออยู่จาก</a:t>
            </a:r>
            <a:r>
              <a:rPr lang="th-TH" sz="1600" b="1" u="dotted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ปีก่อน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Residual risk) – </a:t>
            </a:r>
            <a:r>
              <a:rPr lang="th-TH" sz="1600" b="1" u="dotted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th-TH" sz="1600" b="1" u="dotted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</a:t>
            </a:r>
            <a:r>
              <a:rPr lang="en-US" sz="1600" b="1" u="dotted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</a:t>
            </a:r>
            <a:endParaRPr lang="en-US" sz="1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รองรับเป้าประสงค์เชิงยุทธศาสตร์ 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 </a:t>
            </a:r>
            <a:r>
              <a:rPr lang="th-TH" sz="1600" b="1" u="dotted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1600" b="1" u="dotted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</a:t>
            </a:r>
            <a:r>
              <a:rPr lang="en-US" sz="1600" b="1" u="dotted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</a:t>
            </a:r>
            <a:r>
              <a:rPr lang="th-TH" sz="1600" b="1" u="dotted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+1</a:t>
            </a:r>
            <a:r>
              <a:rPr lang="th-TH" sz="1600" b="1" u="dotted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…………</a:t>
            </a:r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…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ชื่อเป้าประสงค์ตามแผนวิสาหกิจ</a:t>
            </a:r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……...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 2" panose="05020102010507070707" pitchFamily="18" charset="2"/>
              </a:rPr>
              <a:t></a:t>
            </a:r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ปัจจัย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เสี่ยง</a:t>
            </a:r>
            <a:r>
              <a:rPr lang="th-TH" sz="1600" b="1" u="dotted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ปีปัจจุบัน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(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Inherent risk) –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ปี  </a:t>
            </a:r>
            <a:r>
              <a:rPr lang="th-TH" sz="1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</a:t>
            </a:r>
            <a:r>
              <a:rPr lang="en-US" sz="1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</a:t>
            </a:r>
            <a:endParaRPr lang="en-US" sz="1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 รองรับเป้าประสงค์เชิงยุทธศาสตร์ </a:t>
            </a:r>
            <a:r>
              <a:rPr lang="th-TH" sz="1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สายงาน.... </a:t>
            </a: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 </a:t>
            </a:r>
            <a:r>
              <a:rPr lang="th-TH" sz="1600" b="1" u="dotted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(25</a:t>
            </a:r>
            <a:r>
              <a:rPr lang="en-US" sz="1600" b="1" u="dotted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5X</a:t>
            </a:r>
            <a:r>
              <a:rPr lang="th-TH" sz="1600" b="1" u="dotted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+1)</a:t>
            </a:r>
            <a:r>
              <a:rPr lang="th-TH" sz="1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 </a:t>
            </a:r>
            <a:r>
              <a:rPr lang="en-US" sz="1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</a:t>
            </a:r>
            <a:r>
              <a:rPr lang="th-TH" sz="1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เป้าประสงค์ ตามแผน</a:t>
            </a: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สายงาน</a:t>
            </a:r>
            <a:r>
              <a:rPr lang="en-US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</a:t>
            </a:r>
            <a:r>
              <a:rPr lang="en-US" sz="1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</a:t>
            </a:r>
            <a:r>
              <a:rPr lang="th-TH" sz="1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</a:t>
            </a:r>
            <a:r>
              <a:rPr lang="en-US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1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วัตถุประสงค์/เป้าหมาย	</a:t>
            </a:r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	…………………</a:t>
            </a:r>
            <a:r>
              <a:rPr lang="en-US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OBJECTIVES </a:t>
            </a: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ตามแผนปฏิบัติการ หรือ   </a:t>
            </a:r>
            <a:r>
              <a:rPr lang="th-TH" sz="1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ตัวชี้วัดตาม </a:t>
            </a:r>
            <a:r>
              <a:rPr lang="en-US" sz="1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</a:t>
            </a:r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…………………….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Risk  Appetite </a:t>
            </a:r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: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Risk Appetite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ต้องสอดคล้องกับ</a:t>
            </a: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เป้าหมายของ</a:t>
            </a:r>
            <a:r>
              <a:rPr lang="th-TH" sz="1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องค์กร/สายงาน/ฝ่าย ประจำปี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บัญชีที่ระบุในแผนปฏิบัติการประจำปี หรือ </a:t>
            </a: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 </a:t>
            </a:r>
            <a:r>
              <a:rPr lang="en-US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 3</a:t>
            </a:r>
            <a:r>
              <a:rPr lang="en-US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ในบันทึกข้อตกลง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การประเมินผลการ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ดำเนินงาน</a:t>
            </a:r>
            <a:b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b="1" i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แล้วแต่ค่าใดสูงกว่า</a:t>
            </a:r>
            <a:endParaRPr lang="en-US" sz="16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Risk 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Tolerance : Risk Tolerance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</a:t>
            </a: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สอดคล้องกับระดับขององค์กร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ที่ยอม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เป้าหมายขององค์กรประจำปีบัญชีที่ระบุในแผนปฏิบัติการประจำปี หรือ ค่า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 3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เบี่ยงเบน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ได้ที่ระบุในแผนปฏิบัติการประจำปี หากไม่มีระบุ ต้องเป็นค่า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Risk Tolerance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ที่ผ่านการอนุมัติจากคณะกรรมการรัฐวิสาหกิจ หรือ </a:t>
            </a: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ผลต่างของค่าเกณฑ์วัด </a:t>
            </a:r>
            <a:r>
              <a:rPr lang="en-US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 3</a:t>
            </a:r>
            <a:r>
              <a:rPr lang="en-US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ในบันทึกข้อตกลง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การประเมินผลการดำเนินงาน </a:t>
            </a:r>
            <a:r>
              <a:rPr lang="th-TH" sz="1600" b="1" i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แล้วแต่ค่าใดต่ำกว่า</a:t>
            </a: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(ช่วงเบี่ยงเบนที่น้อยกว่า</a:t>
            </a:r>
            <a:r>
              <a:rPr lang="th-TH" sz="1600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14710" y="6263304"/>
            <a:ext cx="683339" cy="365125"/>
          </a:xfrm>
        </p:spPr>
        <p:txBody>
          <a:bodyPr/>
          <a:lstStyle/>
          <a:p>
            <a:fld id="{2E39D5E7-0E85-40FE-B712-D6551F51AD36}" type="slidenum">
              <a:rPr lang="th-TH" sz="1050" b="1" smtClean="0">
                <a:solidFill>
                  <a:schemeClr val="tx1"/>
                </a:solidFill>
              </a:rPr>
              <a:pPr/>
              <a:t>33</a:t>
            </a:fld>
            <a:endParaRPr lang="th-TH" sz="105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79332" y="284085"/>
            <a:ext cx="99429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แบบประเมิน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91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3783026"/>
              </p:ext>
            </p:extLst>
          </p:nvPr>
        </p:nvGraphicFramePr>
        <p:xfrm>
          <a:off x="38905" y="1536253"/>
          <a:ext cx="12114190" cy="513247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96852"/>
                <a:gridCol w="709697"/>
                <a:gridCol w="915989"/>
                <a:gridCol w="2348620"/>
                <a:gridCol w="532274"/>
                <a:gridCol w="532274"/>
                <a:gridCol w="532274"/>
                <a:gridCol w="577848"/>
                <a:gridCol w="705678"/>
                <a:gridCol w="2562684"/>
              </a:tblGrid>
              <a:tr h="280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(A)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(B)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(C)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(D)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(E)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(F)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(G)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(H)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(I)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(J)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206">
                <a:tc row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ปัจจัยเสี่ยง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</a:t>
                      </a:r>
                      <a:r>
                        <a:rPr lang="th-TH" sz="16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 u="none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255X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เจ้าของความเสี่ยง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ประเมิน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9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(ระดับความรุนแรง)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แผนงาน/ มาตรการ/ กิจกรรม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เพื่อบริหารจัดการความเสี่ยง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ที่มีอยู่แล้ว</a:t>
                      </a:r>
                      <a:endParaRPr kumimoji="0" lang="en-US" sz="16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กำหนดเสร็จ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/</a:t>
                      </a: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ผู้รับผิดชอบ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ประเมิน 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 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ระดับความรุนแรง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1600" b="1" spc="-4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600" b="1" spc="-4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</a:t>
                      </a:r>
                      <a:r>
                        <a:rPr lang="en-US" sz="1600" b="1" spc="-4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X+1</a:t>
                      </a:r>
                      <a:r>
                        <a:rPr lang="th-TH" sz="1600" b="1" spc="-4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 /มาตรการ/ กิจกรรม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เพื่อบริหารจัดการความเสี่ยง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u="sng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ที่ต้องทำเพิ่มเติม</a:t>
                      </a:r>
                      <a:endParaRPr lang="en-US" sz="1600" u="sng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กำหนดเสร็จ</a:t>
                      </a: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/</a:t>
                      </a: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ผู้รับผิดชอบ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63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Q1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มี.ค.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Q2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มิ.ย.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Q3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ก.ย.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Q4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4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4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4695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 (</a:t>
                      </a:r>
                      <a:r>
                        <a:rPr lang="th-TH" sz="16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81020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u="sng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ชื่อปัจจัย</a:t>
                      </a:r>
                      <a:r>
                        <a:rPr lang="th-TH" sz="14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เสี่ย</a:t>
                      </a:r>
                      <a:r>
                        <a:rPr lang="th-TH" sz="140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</a:t>
                      </a:r>
                      <a:endParaRPr lang="en-US" sz="1400" u="none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u="sng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สาเหตุ</a:t>
                      </a: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u="sng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ผลกระทบ</a:t>
                      </a: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u="sng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KRI / </a:t>
                      </a:r>
                      <a:r>
                        <a:rPr lang="th-TH" sz="14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u="sng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u="sng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14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 (</a:t>
                      </a:r>
                      <a:r>
                        <a:rPr lang="th-TH" sz="1400" u="sng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เพื่อดูแนวโน้ม </a:t>
                      </a:r>
                      <a:r>
                        <a:rPr lang="en-US" sz="1400" u="sng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 </a:t>
                      </a:r>
                      <a:r>
                        <a:rPr lang="th-TH" sz="1400" u="sng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 </a:t>
                      </a:r>
                      <a:r>
                        <a:rPr lang="en-US" sz="1400" u="sng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en-US" sz="1400" u="sng" baseline="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)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ปี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kumimoji="0" lang="th-TH" sz="14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ngsanaNew" charset="-12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255</a:t>
                      </a:r>
                      <a:r>
                        <a:rPr kumimoji="0" lang="en-US" sz="14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ngsanaNew" charset="-12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X</a:t>
                      </a:r>
                      <a:endParaRPr lang="th-TH" sz="1400" u="sng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i="1" u="sng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89705"/>
            <a:ext cx="12192000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แบบประเมินความเสี่ยง หน่วยงาน  ......................................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 </a:t>
            </a: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ไตรมาสที่...4...ประจำปี...</a:t>
            </a: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255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X</a:t>
            </a: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.....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</a:rPr>
              <a:t>ชื่อแผนงาน/โครงการ	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</a:rPr>
              <a:t>:	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การประเมินความเสี่ยงด้านการทุจริต เพื่อกำหนด</a:t>
            </a:r>
            <a:r>
              <a:rPr lang="th-TH" sz="1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มาตรการและกิจกรรมป้องกัน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มิให้</a:t>
            </a:r>
            <a:r>
              <a:rPr lang="th-TH" sz="1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เกิดโอกาสทุจริต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ใน</a:t>
            </a:r>
            <a:r>
              <a:rPr lang="th-TH" sz="1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องค์กร</a:t>
            </a:r>
            <a:r>
              <a:rPr lang="en-US" sz="1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                  </a:t>
            </a:r>
            <a:r>
              <a:rPr lang="en-US" sz="12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	</a:t>
            </a:r>
            <a:r>
              <a:rPr lang="en-US" sz="1200" b="1" dirty="0" smtClean="0"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    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ปัจจัยเสี่ยงที่เหลืออยู่จาก</a:t>
            </a:r>
            <a:r>
              <a:rPr kumimoji="0" lang="th-TH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ปีก่อน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(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Residual risk) – </a:t>
            </a:r>
            <a:r>
              <a:rPr kumimoji="0" lang="th-TH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ปี </a:t>
            </a:r>
            <a:r>
              <a:rPr kumimoji="0" lang="th-TH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255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X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endParaRPr>
          </a:p>
          <a:p>
            <a:pPr lvl="0"/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รองรับเป้าประสงค์เชิงยุทธศาสตร์ ประจำปี </a:t>
            </a:r>
            <a:r>
              <a:rPr kumimoji="0" lang="th-TH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(</a:t>
            </a:r>
            <a:r>
              <a:rPr kumimoji="0" lang="th-TH" sz="1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255</a:t>
            </a:r>
            <a:r>
              <a:rPr kumimoji="0" lang="en-US" sz="1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X+1</a:t>
            </a:r>
            <a:r>
              <a:rPr kumimoji="0" lang="th-TH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) 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เรื่อง 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องค์การโปร่งใส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		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		</a:t>
            </a:r>
            <a:r>
              <a:rPr lang="en-US" sz="1400" b="1" dirty="0" smtClean="0"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   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ปัจจัยเสี่ยง</a:t>
            </a:r>
            <a:r>
              <a:rPr kumimoji="0" lang="th-TH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ปีปัจจุบัน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 (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Inherent risk) –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ปี 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255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X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endParaRPr>
          </a:p>
          <a:p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วัตถุประสงค์/เป้าหมาย	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:	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</a:t>
            </a:r>
            <a:r>
              <a:rPr lang="th-TH" sz="1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มี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การเกิดทุจริต  0   ครั้ง</a:t>
            </a:r>
            <a:endParaRPr lang="en-US" sz="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endParaRPr>
          </a:p>
          <a:p>
            <a:pPr lvl="0"/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Risk  Appetite	:	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มีการเกิดทุจริต  0   ครั้ง</a:t>
            </a:r>
            <a:endParaRPr kumimoji="0" lang="th-TH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PSK" panose="020B0500040200020003" pitchFamily="34" charset="-34"/>
              <a:ea typeface="AngsanaNew" charset="-120"/>
              <a:cs typeface="TH SarabunPSK" panose="020B0500040200020003" pitchFamily="34" charset="-34"/>
              <a:sym typeface="Wingdings 2" panose="050201020105070707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Risk  Tolerance	:	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ไม่มี</a:t>
            </a: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79332" y="284085"/>
            <a:ext cx="99429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แบบประเมิน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14710" y="6263304"/>
            <a:ext cx="683339" cy="365125"/>
          </a:xfrm>
        </p:spPr>
        <p:txBody>
          <a:bodyPr/>
          <a:lstStyle/>
          <a:p>
            <a:fld id="{2E39D5E7-0E85-40FE-B712-D6551F51AD36}" type="slidenum">
              <a:rPr lang="th-TH" sz="1050" b="1" smtClean="0">
                <a:solidFill>
                  <a:schemeClr val="tx1"/>
                </a:solidFill>
              </a:rPr>
              <a:pPr/>
              <a:t>34</a:t>
            </a:fld>
            <a:endParaRPr lang="th-TH" sz="10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85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6872526"/>
              </p:ext>
            </p:extLst>
          </p:nvPr>
        </p:nvGraphicFramePr>
        <p:xfrm>
          <a:off x="38905" y="1536255"/>
          <a:ext cx="12114190" cy="59787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30928"/>
                <a:gridCol w="675621"/>
                <a:gridCol w="915989"/>
                <a:gridCol w="2348620"/>
                <a:gridCol w="532274"/>
                <a:gridCol w="532274"/>
                <a:gridCol w="532274"/>
                <a:gridCol w="577848"/>
                <a:gridCol w="705678"/>
                <a:gridCol w="2562684"/>
              </a:tblGrid>
              <a:tr h="274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(A)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(B)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(C)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(D)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(E)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(F)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(G)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(H)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(I)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(J)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3259">
                <a:tc row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ปัจจัยเสี่ยง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</a:t>
                      </a:r>
                      <a:r>
                        <a:rPr lang="th-TH" sz="16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 u="none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255X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เจ้าของความเสี่ยง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ประเมิน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9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(ระดับความรุนแรง)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แผนงาน/ มาตรการ/ กิจกรรม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เพื่อบริหารจัดการความเสี่ยง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ที่มีอยู่แล้ว</a:t>
                      </a:r>
                      <a:endParaRPr kumimoji="0" lang="en-US" sz="16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กำหนดเสร็จ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/</a:t>
                      </a: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ผู้รับผิดชอบ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ประเมิน 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 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ระดับความรุนแรง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1600" b="1" spc="-4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600" b="1" spc="-4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</a:t>
                      </a:r>
                      <a:r>
                        <a:rPr lang="en-US" sz="1600" b="1" spc="-4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X+1</a:t>
                      </a:r>
                      <a:r>
                        <a:rPr lang="th-TH" sz="1600" b="1" spc="-4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 /มาตรการ/ กิจกรรม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เพื่อบริหารจัดการความเสี่ยง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u="sng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ที่ต้องทำเพิ่มเติม</a:t>
                      </a:r>
                      <a:endParaRPr lang="en-US" sz="1600" u="sng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กำหนดเสร็จ</a:t>
                      </a: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/</a:t>
                      </a: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ผู้รับผิดชอบ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17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Q1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มี.ค.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Q2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มิ.ย.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Q3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ก.ย.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Q4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4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4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148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 (</a:t>
                      </a:r>
                      <a:r>
                        <a:rPr lang="th-TH" sz="16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724678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20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</a:t>
                      </a:r>
                      <a:r>
                        <a:rPr lang="th-TH" sz="2000" u="sng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ปัจจัย</a:t>
                      </a:r>
                      <a:r>
                        <a:rPr lang="th-TH" sz="20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เสี่ยง</a:t>
                      </a:r>
                      <a:r>
                        <a:rPr lang="en-US" sz="20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 u="none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th-TH" sz="20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ไม่มีโอกาสเกิด</a:t>
                      </a:r>
                      <a:r>
                        <a:rPr lang="th-TH" sz="200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ความเสี่ยงด้านการทุจริตในหน่วยงาน</a:t>
                      </a: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u="none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 *</a:t>
                      </a:r>
                      <a:r>
                        <a:rPr lang="th-TH" sz="2000" u="none" baseline="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รับประกันได้หรือไม่ว่าจะไม่เกิด</a:t>
                      </a:r>
                      <a:r>
                        <a:rPr lang="en-US" sz="2000" u="none" baseline="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? )</a:t>
                      </a:r>
                      <a:endParaRPr lang="th-TH" sz="2000" u="none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thaiDi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จนถึงปี </a:t>
                      </a:r>
                      <a:r>
                        <a:rPr kumimoji="0" lang="th-TH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ngsanaNew" charset="-12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255</a:t>
                      </a:r>
                      <a:r>
                        <a:rPr kumimoji="0" lang="en-US" sz="2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ngsanaNew" charset="-12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X</a:t>
                      </a: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ไม่เคยพบปัจจัยเสี่ยงในหน่วยงานทุกกรณี </a:t>
                      </a:r>
                      <a:endParaRPr kumimoji="0" lang="th-TH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 *อาจมีแต่ ผู้บริหารไม่พบ/ไม่ทราบ 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0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สรุป </a:t>
                      </a:r>
                      <a:r>
                        <a:rPr kumimoji="0" lang="th-TH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ไม่ได้หมายความว่าในอนาคต</a:t>
                      </a:r>
                      <a:r>
                        <a:rPr kumimoji="0" lang="en-US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kumimoji="0" lang="th-TH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จะไม่เกิด เพราะปัจจัยแวดล้อมภายใน/ภายนอก อาจเปลี่ยนแปลงได้ </a:t>
                      </a:r>
                      <a:r>
                        <a:rPr kumimoji="0" lang="th-TH" sz="20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จึงควรมีค้นหาและประเมินโอกาสเกิดความเสี่ยงทุจริต เพื่อมุ่งเน้นการกำหนดมาตรการป้องกัน </a:t>
                      </a:r>
                      <a:r>
                        <a:rPr kumimoji="0" lang="en-US" sz="20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(PREVENTIVE CONTROL)</a:t>
                      </a:r>
                      <a:endParaRPr kumimoji="0" lang="th-TH" sz="2000" b="1" i="1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u="none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i="0" u="none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</a:t>
                      </a: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</a:t>
                      </a: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จนถึงปี </a:t>
                      </a:r>
                      <a:r>
                        <a:rPr kumimoji="0" lang="th-TH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ngsanaNew" charset="-12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255</a:t>
                      </a:r>
                      <a:r>
                        <a:rPr kumimoji="0" 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ngsanaNew" charset="-12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X</a:t>
                      </a: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ไม่เคยพบปัจจัยเสี่ยงในหน่วยงานทุกกรณี เพราะ 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ผู้บริหารและผู้ปฏิบัติงานทุกคน ดำเนินการตามมาตรการ</a:t>
                      </a:r>
                      <a:r>
                        <a:rPr lang="th-TH" sz="1600" baseline="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กิจกรรมป้องกันมิให้เกิดโอกาสทุจริตในองค์กรอย่างเคร่งครัดและ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ต่อเนื่องตลอดปี</a:t>
                      </a:r>
                      <a:r>
                        <a:rPr lang="th-TH" sz="1600" baseline="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i="0" u="none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ดังนี้</a:t>
                      </a: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i="0" u="none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</a:t>
                      </a: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i="0" u="none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</a:t>
                      </a: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i="0" u="none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</a:t>
                      </a: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i="0" u="none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4.</a:t>
                      </a: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i="0" u="none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5.</a:t>
                      </a: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i="0" u="none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6.</a:t>
                      </a: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i="0" u="none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7.</a:t>
                      </a: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i="0" u="none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8.</a:t>
                      </a: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i="0" u="none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9.</a:t>
                      </a: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i="0" u="none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10.</a:t>
                      </a: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600" i="0" u="none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2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ไม่มี -</a:t>
                      </a:r>
                      <a:endParaRPr lang="th-TH" sz="12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89705"/>
            <a:ext cx="12192000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แบบประเมินความเสี่ยง หน่วยงาน  ......................................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 </a:t>
            </a: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ไตรมาสที่...4...ประจำปี...</a:t>
            </a: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255</a:t>
            </a:r>
            <a:r>
              <a:rPr lang="en-US" sz="18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X</a:t>
            </a: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.....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</a:rPr>
              <a:t>ชื่อแผนงาน/โครงการ	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</a:rPr>
              <a:t>:	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การประเมินความเสี่ยงด้านการทุจริต เพื่อ</a:t>
            </a:r>
            <a:r>
              <a:rPr lang="th-TH" sz="1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กำหนดมาตรการ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และกิจกรรม</a:t>
            </a:r>
            <a:r>
              <a:rPr lang="th-TH" sz="1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ป้องกัน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มิให้เกิดโอกาสทุจริตใน</a:t>
            </a:r>
            <a:r>
              <a:rPr lang="th-TH" sz="1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องค์กร</a:t>
            </a:r>
            <a:r>
              <a:rPr lang="en-US" sz="1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                  </a:t>
            </a:r>
            <a:r>
              <a:rPr lang="en-US" sz="1200" b="1" dirty="0" smtClean="0"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    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ปัจจัยเสี่ยงที่เหลืออยู่จาก</a:t>
            </a:r>
            <a:r>
              <a:rPr kumimoji="0" lang="th-TH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ปีก่อน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(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Residual risk) – </a:t>
            </a:r>
            <a:r>
              <a:rPr kumimoji="0" lang="th-TH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ปี </a:t>
            </a:r>
            <a:r>
              <a:rPr kumimoji="0" lang="th-TH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255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X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endParaRPr>
          </a:p>
          <a:p>
            <a:pPr lvl="0"/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รองรับเป้าประสงค์เชิงยุทธศาสตร์ ประจำปี </a:t>
            </a:r>
            <a:r>
              <a:rPr kumimoji="0" lang="th-TH" sz="1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( 255</a:t>
            </a:r>
            <a:r>
              <a:rPr kumimoji="0" lang="en-US" sz="1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X+1</a:t>
            </a:r>
            <a:r>
              <a:rPr kumimoji="0" lang="th-TH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) 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เรื่อง 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องค์การโปร่งใส 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		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		</a:t>
            </a:r>
            <a:r>
              <a:rPr lang="en-US" sz="1400" b="1" dirty="0" smtClean="0"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   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ปัจจัยเสี่ยง</a:t>
            </a:r>
            <a:r>
              <a:rPr kumimoji="0" lang="th-TH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ปีปัจจุบัน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 (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Inherent risk) –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ปี 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255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X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endParaRPr>
          </a:p>
          <a:p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วัตถุประสงค์/เป้าหมาย	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:	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</a:t>
            </a:r>
            <a:r>
              <a:rPr lang="th-TH" sz="1400" b="1" u="sng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มี</a:t>
            </a:r>
            <a:r>
              <a:rPr lang="th-TH" sz="14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การเกิดทุจริต  0   ครั้ง</a:t>
            </a:r>
            <a:endParaRPr lang="en-US" sz="800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endParaRPr>
          </a:p>
          <a:p>
            <a:pPr lvl="0"/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Risk  Appetite	:	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</a:t>
            </a:r>
            <a:r>
              <a:rPr lang="th-TH" sz="14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มีการเกิดทุจริต  0   ครั้ง</a:t>
            </a:r>
            <a:endParaRPr kumimoji="0" lang="th-TH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PSK" panose="020B0500040200020003" pitchFamily="34" charset="-34"/>
              <a:ea typeface="AngsanaNew" charset="-120"/>
              <a:cs typeface="TH SarabunPSK" panose="020B0500040200020003" pitchFamily="34" charset="-34"/>
              <a:sym typeface="Wingdings 2" panose="050201020105070707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Risk  Tolerance	:	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ไม่มี</a:t>
            </a: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14710" y="6263304"/>
            <a:ext cx="683339" cy="365125"/>
          </a:xfrm>
        </p:spPr>
        <p:txBody>
          <a:bodyPr/>
          <a:lstStyle/>
          <a:p>
            <a:fld id="{2E39D5E7-0E85-40FE-B712-D6551F51AD36}" type="slidenum">
              <a:rPr lang="th-TH" sz="1050" b="1" smtClean="0">
                <a:solidFill>
                  <a:schemeClr val="tx1"/>
                </a:solidFill>
              </a:rPr>
              <a:pPr/>
              <a:t>35</a:t>
            </a:fld>
            <a:endParaRPr lang="th-TH" sz="105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79332" y="284085"/>
            <a:ext cx="99429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แบบประเมิน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72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5158826"/>
              </p:ext>
            </p:extLst>
          </p:nvPr>
        </p:nvGraphicFramePr>
        <p:xfrm>
          <a:off x="0" y="1550402"/>
          <a:ext cx="12114190" cy="50060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96852"/>
                <a:gridCol w="709697"/>
                <a:gridCol w="915989"/>
                <a:gridCol w="2348620"/>
                <a:gridCol w="532274"/>
                <a:gridCol w="532274"/>
                <a:gridCol w="532274"/>
                <a:gridCol w="577848"/>
                <a:gridCol w="705678"/>
                <a:gridCol w="2562684"/>
              </a:tblGrid>
              <a:tr h="288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(A)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(B)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(C)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(D)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(E)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(F)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(G)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(H)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(I)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(J)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6818">
                <a:tc row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ปัจจัยเสี่ยง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</a:t>
                      </a:r>
                      <a:r>
                        <a:rPr lang="th-TH" sz="16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 u="none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255X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เจ้าของความเสี่ยง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ประเมิน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9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(ระดับความรุนแรง)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แผนงาน/ มาตรการ/ กิจกรรม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เพื่อบริหารจัดการความเสี่ยง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ที่มีอยู่แล้ว</a:t>
                      </a:r>
                      <a:endParaRPr kumimoji="0" lang="en-US" sz="16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กำหนดเสร็จ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/</a:t>
                      </a: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ผู้รับผิดชอบ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ประเมิน 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 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ระดับความรุนแรง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1600" b="1" spc="-4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600" b="1" spc="-4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</a:t>
                      </a:r>
                      <a:r>
                        <a:rPr lang="en-US" sz="1600" b="1" spc="-4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X+1</a:t>
                      </a:r>
                      <a:r>
                        <a:rPr lang="th-TH" sz="1600" b="1" spc="-4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 /มาตรการ/ กิจกรรม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เพื่อบริหารจัดการความเสี่ยง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u="sng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ที่ต้องทำเพิ่มเติม</a:t>
                      </a:r>
                      <a:endParaRPr lang="en-US" sz="1600" u="sng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กำหนดเสร็จ</a:t>
                      </a: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/</a:t>
                      </a: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ผู้รับผิดชอบ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47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Q1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มี.ค.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Q2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มิ.ย.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Q3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ก.ย.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Q4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4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4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7385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 (</a:t>
                      </a:r>
                      <a:r>
                        <a:rPr lang="th-TH" sz="16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30948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u="sng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ชื่อปัจจัย</a:t>
                      </a:r>
                      <a:r>
                        <a:rPr lang="th-TH" sz="14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เสี่ย</a:t>
                      </a:r>
                      <a:r>
                        <a:rPr lang="th-TH" sz="140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 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14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F1</a:t>
                      </a:r>
                      <a:r>
                        <a:rPr lang="th-TH" sz="14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 </a:t>
                      </a:r>
                      <a:r>
                        <a:rPr lang="th-TH" sz="14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มีโอกาสเกิดการกำหนดนโยบายที่ไม่เป็นธรรม หรือ เพื่อเอื้อผลประโยชน์ต่อตนเองหรือพวกพ้อง  </a:t>
                      </a:r>
                      <a:r>
                        <a:rPr lang="th-TH" sz="1400" b="1" dirty="0" smtClean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กร</a:t>
                      </a:r>
                      <a:r>
                        <a:rPr lang="th-TH" sz="14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สาเหตุ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กระบวนการกำกับดูแลด้านนโยบายยังไม่เหมาะสม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ผลกระทบ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อาจถูกร้องเรียนจากภายนอกเรื่องการกำกับดูแลด้านนโยบายที่ไม่เหมาะสม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u="sng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KRI / </a:t>
                      </a:r>
                      <a:r>
                        <a:rPr lang="th-TH" sz="14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 </a:t>
                      </a:r>
                      <a: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มี</a:t>
                      </a:r>
                      <a:r>
                        <a:rPr lang="th-TH" sz="14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การกำหนดนโยบายที่ไม่เป็นธรรม หรือ เพื่อเอื้อผลประโยชน์ต่อตนเองหรือพวกพ้อง  </a:t>
                      </a:r>
                      <a: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 เรื่อง</a:t>
                      </a: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</a:t>
                      </a:r>
                      <a:r>
                        <a:rPr kumimoji="0" lang="th-TH" sz="14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ngsanaNew" charset="-12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255</a:t>
                      </a:r>
                      <a:r>
                        <a:rPr kumimoji="0" lang="en-US" sz="14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ngsanaNew" charset="-12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X</a:t>
                      </a:r>
                      <a:r>
                        <a:rPr kumimoji="0" lang="th-TH" sz="14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ngsanaNew" charset="-12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th-TH" sz="1400" baseline="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ไม่พบว่ามี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เรื่องร้องเรียนกรณี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การกำหนดนโยบายที่ไม่เป็นธรรม หรือ เพื่อเอื้อผลประโยชน์ต่อตนเองหรือพวกพ้อง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ผู้บริหารทุกระดับ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1,1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(ต่ำ)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th-TH" sz="1400" b="1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1.ผู้บริหารระดับสูงมีการกำหนดนโยบาย</a:t>
                      </a:r>
                      <a:b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ด้านธรรมาภิบาล และมีการสื่อสารที่ชัดเจน</a:t>
                      </a: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2.มีกระบวนการกำกับดูแลที่ดี</a:t>
                      </a: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3.มีผู้รับผิดชอบในการสำรวจความคิดเห็นของผู้มีส่วนได้ส่วนเสียทุกปี</a:t>
                      </a:r>
                      <a:endParaRPr lang="th-TH" sz="1400" b="1" u="sng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มีการรายงานเผยแพร่ผลการสำรวจ และ มีแผนปรับปรุงตามข้อคิดเห็น</a:t>
                      </a: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</a:t>
                      </a:r>
                      <a:r>
                        <a:rPr lang="th-TH" sz="1400" b="1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มีการสอบทานด้านการกำกับดูแลกิจการที่ดีและป้องปรามการทุจริตคอร์รัปชั่น จากหน่วยงานอิสระภายนอก (สคร.)</a:t>
                      </a:r>
                      <a:endParaRPr lang="th-TH" sz="1400" b="1" u="sng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th-TH" sz="1400" b="1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ผู้บริหารและผู้ปฏิบัติงานทุกคน ดำเนินการตามมาตรการ</a:t>
                      </a:r>
                      <a:r>
                        <a:rPr lang="th-TH" sz="1400" baseline="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กิจกรรมป้องกันมิให้เกิดโอกาสทุจริตในองค์กรอย่างเคร่งครัดและ</a:t>
                      </a:r>
                      <a: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ต่อเนื่องตลอดปี</a:t>
                      </a:r>
                      <a:r>
                        <a:rPr lang="th-TH" sz="1400" baseline="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sz="14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th-TH" sz="1400" b="1" u="none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i="1" u="sng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1,1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(ต่ำ)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ดำเนินการตามมาตรการควบคุมป้องกันที่กำหนดไว้อย่างเคร่งครัด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ผู้บริหารระดับสูงให้ความสำคัญในการกำกับดูแลที่ดี และ ปฏิบัติตนเป็นแบบอย่างที่ดี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dirty="0" smtClean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74316"/>
            <a:ext cx="12192000" cy="147732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r>
              <a:rPr kumimoji="0" lang="th-TH" sz="1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ตัวอย่าง</a:t>
            </a: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 แบบประเมินความเสี่ยง หน่วยงาน  ......................................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 </a:t>
            </a: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ไตรมาสที่...4...ประจำปี...</a:t>
            </a: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255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X</a:t>
            </a: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.......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</a:rPr>
              <a:t>ชื่อแผนงาน/โครงการ	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</a:rPr>
              <a:t>:	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การประเมินความเสี่ยงด้านการทุจริต เพื่อกำหนดมาตรการและกิจกรรมป้องกันมิให้เกิดโอกาสทุจริตใน</a:t>
            </a:r>
            <a:r>
              <a:rPr lang="th-TH" sz="1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องค์กร</a:t>
            </a:r>
            <a:r>
              <a:rPr lang="en-US" sz="1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                    </a:t>
            </a:r>
            <a:r>
              <a:rPr lang="en-US" sz="1200" b="1" dirty="0" smtClean="0"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 </a:t>
            </a:r>
            <a:r>
              <a:rPr lang="th-TH" sz="1200" b="1" dirty="0" smtClean="0"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ปัจจัยเสี่ยงที่เหลืออยู่จาก</a:t>
            </a:r>
            <a:r>
              <a:rPr kumimoji="0" lang="th-TH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ปีก่อน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(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Residual risk) – </a:t>
            </a:r>
            <a:r>
              <a:rPr kumimoji="0" lang="th-TH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ปี </a:t>
            </a:r>
            <a:r>
              <a:rPr kumimoji="0" lang="th-TH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255</a:t>
            </a:r>
            <a:r>
              <a:rPr kumimoji="0" lang="en-US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X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endParaRPr>
          </a:p>
          <a:p>
            <a:pPr lvl="0"/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รองรับเป้าประสงค์เชิงยุทธศาสตร์ ประจำปี </a:t>
            </a:r>
            <a:r>
              <a:rPr kumimoji="0" lang="th-TH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(</a:t>
            </a:r>
            <a:r>
              <a:rPr kumimoji="0" lang="th-TH" sz="1400" b="1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</a:t>
            </a:r>
            <a:r>
              <a:rPr kumimoji="0" lang="th-TH" sz="1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255</a:t>
            </a:r>
            <a:r>
              <a:rPr kumimoji="0" lang="en-US" sz="1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X + 1</a:t>
            </a:r>
            <a:r>
              <a:rPr kumimoji="0" lang="th-TH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) 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เรื่อง 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องค์การโปร่งใส </a:t>
            </a:r>
            <a:r>
              <a:rPr lang="en-US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		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		</a:t>
            </a:r>
            <a:r>
              <a:rPr lang="en-US" sz="1400" b="1" dirty="0" smtClean="0"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</a:t>
            </a:r>
            <a:r>
              <a:rPr lang="en-US" sz="1400" b="1" dirty="0"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 </a:t>
            </a:r>
            <a:r>
              <a:rPr lang="th-TH" sz="1400" b="1" dirty="0" smtClean="0"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ปัจจัยเสี่ยง</a:t>
            </a:r>
            <a:r>
              <a:rPr kumimoji="0" lang="th-TH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ปีปัจจุบัน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 (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Inherent risk) –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ปี 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255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X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endParaRPr>
          </a:p>
          <a:p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วัตถุประสงค์/เป้าหมาย	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:	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</a:t>
            </a:r>
            <a:r>
              <a:rPr lang="th-TH" sz="1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มี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การเกิดทุจริต  0   ครั้ง</a:t>
            </a:r>
            <a:endParaRPr lang="en-US" sz="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endParaRPr>
          </a:p>
          <a:p>
            <a:pPr lvl="0"/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Risk  Appetite	:	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มีการเกิดทุจริต  0   ครั้ง</a:t>
            </a:r>
            <a:endParaRPr kumimoji="0" lang="th-TH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PSK" panose="020B0500040200020003" pitchFamily="34" charset="-34"/>
              <a:ea typeface="AngsanaNew" charset="-120"/>
              <a:cs typeface="TH SarabunPSK" panose="020B0500040200020003" pitchFamily="34" charset="-34"/>
              <a:sym typeface="Wingdings 2" panose="050201020105070707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Risk  Tolerance	:	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ไม่มี</a:t>
            </a: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05832" y="6352081"/>
            <a:ext cx="683339" cy="365125"/>
          </a:xfrm>
        </p:spPr>
        <p:txBody>
          <a:bodyPr/>
          <a:lstStyle/>
          <a:p>
            <a:fld id="{2E39D5E7-0E85-40FE-B712-D6551F51AD36}" type="slidenum">
              <a:rPr lang="th-TH" sz="1050" b="1" smtClean="0">
                <a:solidFill>
                  <a:schemeClr val="tx1"/>
                </a:solidFill>
              </a:rPr>
              <a:pPr/>
              <a:t>36</a:t>
            </a:fld>
            <a:endParaRPr lang="th-TH" sz="105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79332" y="284085"/>
            <a:ext cx="99429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แบบประเมิน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310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0752294"/>
              </p:ext>
            </p:extLst>
          </p:nvPr>
        </p:nvGraphicFramePr>
        <p:xfrm>
          <a:off x="57220" y="1545133"/>
          <a:ext cx="12016412" cy="51563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96853"/>
                <a:gridCol w="709697"/>
                <a:gridCol w="915989"/>
                <a:gridCol w="2348620"/>
                <a:gridCol w="532274"/>
                <a:gridCol w="532274"/>
                <a:gridCol w="532274"/>
                <a:gridCol w="577848"/>
                <a:gridCol w="705678"/>
                <a:gridCol w="2464905"/>
              </a:tblGrid>
              <a:tr h="279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(A)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(B)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(C)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(D)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(E)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(F)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(G)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(H)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(I)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(J)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8199">
                <a:tc row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ปัจจัยเสี่ยง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</a:t>
                      </a:r>
                      <a:r>
                        <a:rPr lang="th-TH" sz="16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 u="none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255X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เจ้าของความเสี่ยง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ประเมิน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9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(ระดับความรุนแรง)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แผนงาน/ มาตรการ/ กิจกรรม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เพื่อบริหารจัดการความเสี่ยง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ที่มีอยู่แล้ว</a:t>
                      </a:r>
                      <a:endParaRPr kumimoji="0" lang="en-US" sz="16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กำหนดเสร็จ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/</a:t>
                      </a: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ผู้รับผิดชอบ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ประเมิน 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 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ระดับความรุนแรง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1600" b="1" spc="-4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600" b="1" spc="-4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</a:t>
                      </a:r>
                      <a:r>
                        <a:rPr lang="en-US" sz="1600" b="1" spc="-4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X+1</a:t>
                      </a:r>
                      <a:r>
                        <a:rPr lang="th-TH" sz="1600" b="1" spc="-4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 /มาตรการ/ กิจกรรม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เพื่อบริหารจัดการความเสี่ยง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u="sng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ที่ต้องทำเพิ่มเติม</a:t>
                      </a:r>
                      <a:endParaRPr lang="en-US" sz="1600" u="sng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กำหนดเสร็จ</a:t>
                      </a: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/</a:t>
                      </a: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ผู้รับผิดชอบ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528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Q1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มี.ค.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Q2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มิ.ย.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Q3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ก.ย.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Q4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4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4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3052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 (</a:t>
                      </a:r>
                      <a:r>
                        <a:rPr lang="th-TH" sz="16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56431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u="sng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ชื่อปัจจัย</a:t>
                      </a:r>
                      <a:r>
                        <a:rPr lang="th-TH" sz="14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เสี่ย</a:t>
                      </a:r>
                      <a:r>
                        <a:rPr lang="th-TH" sz="140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</a:t>
                      </a:r>
                      <a:endParaRPr lang="en-US" sz="1400" u="none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aseline="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F2-</a:t>
                      </a:r>
                      <a:r>
                        <a:rPr lang="th-TH" sz="1400" baseline="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มีโอกาสเกิดกรณี</a:t>
                      </a:r>
                      <a:r>
                        <a:rPr lang="th-TH" sz="14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การใช้อำนาจหน้าที่ในการหาประโยชน์ส่วนตน หรือ พวกพ้อง</a:t>
                      </a:r>
                      <a:endParaRPr lang="en-US" sz="14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สาเหตุ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กิจกรรมควบคุมป้องกันมิให้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เกิดการใช้อำนาจหน้าที่ในการหาประโยชน์ส่วนตน หรือ พวกพ้อง ยังไม่เหมาะสม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ผลกระทบ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อาจถูกร้องเรียนและตรวจสอบจากหน่วยงานภายนอก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u="sng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KRI </a:t>
                      </a:r>
                      <a:r>
                        <a:rPr lang="en-US" sz="1400" u="sng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 </a:t>
                      </a:r>
                      <a:r>
                        <a:rPr lang="th-TH" sz="1400" u="sng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มีกร</a:t>
                      </a:r>
                      <a:r>
                        <a:rPr lang="th-TH" sz="1400" baseline="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ณี</a:t>
                      </a:r>
                      <a:r>
                        <a:rPr lang="th-TH" sz="14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การใช้อำนาจหน้าที่ในการหาประโยชน์ส่วนตน หรือ พวกพ้อง  </a:t>
                      </a:r>
                      <a: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 เรื่อง</a:t>
                      </a: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</a:t>
                      </a:r>
                      <a:r>
                        <a:rPr lang="th-TH" sz="1400" u="sng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</a:t>
                      </a:r>
                      <a:r>
                        <a:rPr lang="th-TH" sz="14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ดำเนินงาน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kumimoji="0" lang="th-TH" sz="14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ngsanaNew" charset="-12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255</a:t>
                      </a:r>
                      <a:r>
                        <a:rPr kumimoji="0" lang="en-US" sz="14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ngsanaNew" charset="-12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X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i="1" u="sng" baseline="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มีเรื่องร้องเรียนเรื่องการมีส่วนได้ส่วนเสียในผลประโยชน์ส่วนตนและพวกพ้องและมีการสอบข้อเท็จจริง</a:t>
                      </a:r>
                      <a:endParaRPr lang="en-US" sz="1600" i="1" u="sng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ทุกหน่วยงาน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1 ,3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(สูง)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ผู้บริหารระดับสูงมีการกำหนดนโยบาย</a:t>
                      </a:r>
                      <a:b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ด้านธรรมาภิบาลและมีการสื่อสารที่ชัดเจน</a:t>
                      </a: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2.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ผู้ปฏิบัติงานที่เกี่ยวข้องกับการกำหนด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SPEC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และ การจัดหามีการจัดทำแบบรายงานรายการขัดกันระหว่างประโยชน์ส่วนตนและส่วนรวม</a:t>
                      </a: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sz="1400" b="1" dirty="0" smtClean="0"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มีการแบ่งแยกหน้าที่ เพื่อสอบทานงานระหว่างกัน (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Check and Balance)</a:t>
                      </a: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4.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มีการโยกย้ายสับเปลี่ยนหน้าที่ตามระยะเวลาอย่างเหมาะสม</a:t>
                      </a: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5.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กรณีมีการร้องเรียน ผู้บริหารมีการตั้งคณะกรรมการสอบข้อเท็จจริง และ ลงโทษหากพบว่าผู้ปฏิบัติงานประพฤติจริงตามข้อร้องเรียน</a:t>
                      </a: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ผู้บริหารและผู้ปฏิบัติงานทุกคน ดำเนินการตามมาตรการ</a:t>
                      </a:r>
                      <a:r>
                        <a:rPr lang="th-TH" sz="1400" baseline="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กิจกรรมป้องกันมิให้เกิดโอกาสทุจริตในองค์กรอย่างเคร่งครัดและ</a:t>
                      </a:r>
                      <a: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ต่อเนื่องตลอดปี</a:t>
                      </a:r>
                      <a:r>
                        <a:rPr lang="th-TH" sz="1400" baseline="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sz="14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(ต่ำ)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ดำเนินการตามมาตรการควบคุมป้องกันที่กำหนดไว้อย่างเคร่งครัด</a:t>
                      </a: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400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กรณีที่มีการร้องเรียน หากผลการสอบสวน พบว่าผู้ปฏิบัติงานมีเจตนาดำเนินการโดยไม่เป็นธรรม เพื่อประโยชน์ส่วนตนหรือพวกพ้องจริง  </a:t>
                      </a:r>
                      <a:r>
                        <a:rPr lang="th-TH" sz="1400" i="1" u="sng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ฝ่ายบริหารมีนโยบายลงโทษทางวินัยขั้นสูงสุด</a:t>
                      </a:r>
                      <a:endParaRPr lang="en-US" sz="1400" i="1" u="sng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8583"/>
            <a:ext cx="12192000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 </a:t>
            </a:r>
            <a:r>
              <a:rPr lang="th-TH" sz="1800" b="1" u="sng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ตัวอย่าง </a:t>
            </a: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แบบประเมินความเสี่ยง หน่วยงาน  ......................................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 </a:t>
            </a: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ไตรมาสที่....4...ประจำปี....</a:t>
            </a:r>
            <a:r>
              <a:rPr lang="th-TH" sz="18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255</a:t>
            </a:r>
            <a:r>
              <a:rPr lang="en-US" sz="18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X</a:t>
            </a: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.....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</a:rPr>
              <a:t>ชื่อแผนงาน/โครงการ	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</a:rPr>
              <a:t>:	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การประเมินความเสี่ยงด้านการทุจริต เพื่อกำหนดมาตรการและกิจกรรมป้องกันมิให้เกิดโอกาสทุจริตใน</a:t>
            </a:r>
            <a:r>
              <a:rPr lang="th-TH" sz="1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องค์กร</a:t>
            </a:r>
            <a:r>
              <a:rPr lang="en-US" sz="1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                    </a:t>
            </a:r>
            <a:r>
              <a:rPr lang="en-US" sz="1200" b="1" dirty="0" smtClean="0"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 </a:t>
            </a:r>
            <a:r>
              <a:rPr lang="th-TH" sz="1200" b="1" dirty="0" smtClean="0"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 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ปัจจัยเสี่ยงที่เหลืออยู่จาก</a:t>
            </a:r>
            <a:r>
              <a:rPr kumimoji="0" lang="th-TH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ปีก่อน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(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Residual risk) – </a:t>
            </a:r>
            <a:r>
              <a:rPr kumimoji="0" lang="th-TH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ปี </a:t>
            </a:r>
            <a:r>
              <a:rPr lang="th-TH" sz="14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255</a:t>
            </a:r>
            <a:r>
              <a:rPr lang="en-US" sz="14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X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endParaRPr>
          </a:p>
          <a:p>
            <a:pPr lvl="0"/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รองรับเป้าประสงค์เชิงยุทธศาสตร์ ประจำปี </a:t>
            </a:r>
            <a:r>
              <a:rPr kumimoji="0" lang="th-TH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(</a:t>
            </a:r>
            <a:r>
              <a:rPr lang="th-TH" sz="1400" b="1" u="sng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</a:t>
            </a:r>
            <a:r>
              <a:rPr lang="th-TH" sz="14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255</a:t>
            </a:r>
            <a:r>
              <a:rPr lang="en-US" sz="1400" b="1" u="sng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X</a:t>
            </a:r>
            <a:r>
              <a:rPr lang="th-TH" sz="1400" b="1" u="sng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+1 </a:t>
            </a:r>
            <a:r>
              <a:rPr kumimoji="0" lang="th-TH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) 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เรื่อง 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องค์การโปร่งใส </a:t>
            </a:r>
            <a:r>
              <a:rPr lang="en-US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		</a:t>
            </a:r>
            <a:r>
              <a:rPr lang="en-US" sz="1400" b="1" dirty="0"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	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	</a:t>
            </a:r>
            <a:r>
              <a:rPr lang="en-US" sz="1400" b="1" dirty="0" smtClean="0"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</a:t>
            </a:r>
            <a:r>
              <a:rPr lang="en-US" sz="1400" b="1" dirty="0"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 </a:t>
            </a:r>
            <a:r>
              <a:rPr lang="th-TH" sz="1400" b="1" dirty="0" smtClean="0"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ปัจจัยเสี่ยง</a:t>
            </a:r>
            <a:r>
              <a:rPr kumimoji="0" lang="th-TH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ปีปัจจุบัน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 (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Inherent risk) –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ปี </a:t>
            </a:r>
            <a:r>
              <a:rPr lang="th-TH" sz="14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255</a:t>
            </a:r>
            <a:r>
              <a:rPr lang="en-US" sz="14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X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endParaRPr>
          </a:p>
          <a:p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วัตถุประสงค์/เป้าหมาย	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:	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</a:t>
            </a:r>
            <a:r>
              <a:rPr lang="th-TH" sz="1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มี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การเกิดทุจริต  0   ครั้ง</a:t>
            </a:r>
            <a:endParaRPr lang="en-US" sz="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endParaRPr>
          </a:p>
          <a:p>
            <a:pPr lvl="0"/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Risk  Appetite	:	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มีการเกิดทุจริต  0   ครั้ง</a:t>
            </a:r>
            <a:endParaRPr kumimoji="0" lang="th-TH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PSK" panose="020B0500040200020003" pitchFamily="34" charset="-34"/>
              <a:ea typeface="AngsanaNew" charset="-120"/>
              <a:cs typeface="TH SarabunPSK" panose="020B0500040200020003" pitchFamily="34" charset="-34"/>
              <a:sym typeface="Wingdings 2" panose="050201020105070707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Risk  Tolerance	:	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ไม่มี</a:t>
            </a: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34811" y="6227793"/>
            <a:ext cx="683339" cy="365125"/>
          </a:xfrm>
        </p:spPr>
        <p:txBody>
          <a:bodyPr/>
          <a:lstStyle/>
          <a:p>
            <a:fld id="{2E39D5E7-0E85-40FE-B712-D6551F51AD36}" type="slidenum">
              <a:rPr lang="th-TH" sz="1050" b="1" smtClean="0">
                <a:solidFill>
                  <a:schemeClr val="tx1"/>
                </a:solidFill>
              </a:rPr>
              <a:pPr/>
              <a:t>37</a:t>
            </a:fld>
            <a:endParaRPr lang="th-TH" sz="105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79332" y="284085"/>
            <a:ext cx="99429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แบบประเมิน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681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9998855"/>
              </p:ext>
            </p:extLst>
          </p:nvPr>
        </p:nvGraphicFramePr>
        <p:xfrm>
          <a:off x="0" y="1564557"/>
          <a:ext cx="12114190" cy="488362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96852"/>
                <a:gridCol w="709697"/>
                <a:gridCol w="915989"/>
                <a:gridCol w="2348620"/>
                <a:gridCol w="532274"/>
                <a:gridCol w="532274"/>
                <a:gridCol w="532274"/>
                <a:gridCol w="577848"/>
                <a:gridCol w="705678"/>
                <a:gridCol w="2562684"/>
              </a:tblGrid>
              <a:tr h="2826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(A)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(B)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(C)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(D)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(E)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(F)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(G)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(H)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(I)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(J)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4096">
                <a:tc row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ปัจจัยเสี่ยง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</a:t>
                      </a:r>
                      <a:r>
                        <a:rPr lang="th-TH" sz="16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 u="none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255X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เจ้าของความเสี่ยง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ประเมิน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9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(ระดับความรุนแรง)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แผนงาน/ มาตรการ/ กิจกรรม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เพื่อบริหารจัดการความเสี่ยง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ที่มีอยู่แล้ว</a:t>
                      </a:r>
                      <a:endParaRPr kumimoji="0" lang="en-US" sz="16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กำหนดเสร็จ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/</a:t>
                      </a: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ผู้รับผิดชอบ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ประเมิน 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 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ระดับความรุนแรง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1600" b="1" spc="-4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600" b="1" spc="-4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</a:t>
                      </a:r>
                      <a:r>
                        <a:rPr lang="en-US" sz="1600" b="1" spc="-4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X+1</a:t>
                      </a:r>
                      <a:r>
                        <a:rPr lang="th-TH" sz="1600" b="1" spc="-4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 /มาตรการ/ กิจกรรม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เพื่อบริหารจัดการความเสี่ยง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u="sng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ที่ต้องทำเพิ่มเติม</a:t>
                      </a:r>
                      <a:endParaRPr lang="en-US" sz="1600" u="sng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กำหนดเสร็จ</a:t>
                      </a: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/</a:t>
                      </a: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ผู้รับผิดชอบ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89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Q1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มี.ค.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Q2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มิ.ย.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Q3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ก.ย.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Q4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4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4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9170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 (</a:t>
                      </a:r>
                      <a:r>
                        <a:rPr lang="th-TH" sz="16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14364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u="sng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ชื่อปัจจัย</a:t>
                      </a:r>
                      <a:r>
                        <a:rPr lang="th-TH" sz="14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เสี่ย</a:t>
                      </a:r>
                      <a:r>
                        <a:rPr lang="th-TH" sz="140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F3</a:t>
                      </a:r>
                      <a:r>
                        <a:rPr lang="th-TH" sz="14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 </a:t>
                      </a:r>
                      <a:r>
                        <a:rPr lang="th-TH" sz="14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มีโอกาสเกิดการให้ หรือ เรียกรับสินบน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100" b="1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14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สาเหตุ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กิจกรรมควบคุมป้องกันมิให้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เกิดการให้ หรือ เรียกรับสินบน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ยังไม่เหมาะสม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ผลกระทบ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อาจถูกร้องเรียนและตรวจสอบจากหน่วยงานภายนอก 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u="sng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KRI / </a:t>
                      </a:r>
                      <a:r>
                        <a:rPr lang="th-TH" sz="14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 </a:t>
                      </a:r>
                      <a: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มีกรณีการให้ หรือ เรียกรับสินบน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 เรื่อง</a:t>
                      </a: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kumimoji="0" lang="th-TH" sz="14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ngsanaNew" charset="-12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255</a:t>
                      </a:r>
                      <a:r>
                        <a:rPr kumimoji="0" lang="en-US" sz="14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ngsanaNew" charset="-12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X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1400" baseline="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ไม่พบว่ามี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เรื่องร้องเรียนกรณี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การให้ หรือ เรียกรับสินบน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ทุกหน่วยงาน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1,1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(ต่ำ)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i="1" u="sng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i="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1400" b="1" i="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ผู้บริหารระดับสูงมีการกำหนดนโยบายและมีการสื่อสารที่ชัดเจน</a:t>
                      </a: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i="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1400" b="1" i="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มีกระบวนการกำกับดูแลที่ดี</a:t>
                      </a: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i="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sz="1400" b="1" i="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มีผู้รับผิดชอบในการสำรวจความคิดเห็นของผู้มีส่วนได้ส่วนเสียทุกปี</a:t>
                      </a: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i="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4.</a:t>
                      </a:r>
                      <a:r>
                        <a:rPr lang="th-TH" sz="1400" b="1" i="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มีการรายงานเผยแพร่ผลการสำรวจ และ มีแผนปรับปรุงตามข้อคิดเห็น</a:t>
                      </a: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 i="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5.</a:t>
                      </a:r>
                      <a:r>
                        <a:rPr lang="th-TH" sz="1400" b="1" i="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กรณีมีการร้องเรียน ผู้บริหารมีการตั้งคณะกรรมการสอบข้อเท็จจริง และ ลงโทษหากพบว่าผู้ปฏิบัติงานประพฤติจริงตามข้อร้องเรียน</a:t>
                      </a: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ผู้บริหารและผู้ปฏิบัติงานทุกคน ดำเนินการตามมาตรการ</a:t>
                      </a:r>
                      <a:r>
                        <a:rPr lang="th-TH" sz="1400" baseline="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กิจกรรมป้องกันมิให้เกิดโอกาสทุจริตในองค์กรอย่างเคร่งครัดและ</a:t>
                      </a:r>
                      <a: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ต่อเนื่องตลอดปี</a:t>
                      </a:r>
                      <a:r>
                        <a:rPr lang="th-TH" sz="1400" baseline="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sz="14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i="0" u="non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1,1</a:t>
                      </a: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(ต่ำ)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ดำเนินการตามมาตรการควบคุมป้องกันที่กำหนดไว้อย่างเคร่งครัด</a:t>
                      </a: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400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กรณีที่มีการร้องเรียน หากผลการสอบสวน พบว่าผู้ปฏิบัติงานมีเจตนาให้</a:t>
                      </a:r>
                      <a:r>
                        <a:rPr lang="th-TH" sz="1400" baseline="0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หรือ </a:t>
                      </a:r>
                      <a:r>
                        <a:rPr lang="th-TH" sz="1400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เรียกรับสินบนจริง  </a:t>
                      </a:r>
                      <a:r>
                        <a:rPr lang="th-TH" sz="1400" i="1" u="sng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ฝ่ายบริหารมีนโยบายลงโทษทางวินัยขั้นสูงสุด</a:t>
                      </a:r>
                      <a:endParaRPr lang="en-US" sz="1400" i="1" u="sng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89705"/>
            <a:ext cx="12192000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ts val="600"/>
              </a:spcBef>
            </a:pP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 </a:t>
            </a:r>
            <a:r>
              <a:rPr lang="th-TH" sz="1800" b="1" u="sng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ตัวอย่าง </a:t>
            </a: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แบบประเมินความเสี่ยง หน่วยงาน  ......................................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 </a:t>
            </a: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ไตรมาสที่..4..ประจำปี..</a:t>
            </a:r>
            <a:r>
              <a:rPr lang="th-TH" sz="14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</a:t>
            </a:r>
            <a:r>
              <a:rPr lang="th-TH" sz="18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255</a:t>
            </a:r>
            <a:r>
              <a:rPr lang="en-US" sz="18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X</a:t>
            </a: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.... </a:t>
            </a: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</a:rPr>
              <a:t>ชื่อแผนงาน/โครงการ	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</a:rPr>
              <a:t>:	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การประเมินความเสี่ยงด้านการทุจริต เพื่อกำหนดมาตรการและกิจกรรมป้องกันมิให้เกิดโอกาสทุจริตใน</a:t>
            </a:r>
            <a:r>
              <a:rPr lang="th-TH" sz="1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องค์กร</a:t>
            </a:r>
            <a:r>
              <a:rPr lang="en-US" sz="1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                   </a:t>
            </a:r>
            <a:r>
              <a:rPr lang="en-US" sz="1200" b="1" dirty="0" smtClean="0"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   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ปัจจัยเสี่ยงที่เหลืออยู่จาก</a:t>
            </a:r>
            <a:r>
              <a:rPr kumimoji="0" lang="th-TH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ปีก่อน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(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Residual risk) – </a:t>
            </a:r>
            <a:r>
              <a:rPr kumimoji="0" lang="th-TH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ปี </a:t>
            </a:r>
            <a:r>
              <a:rPr lang="th-TH" sz="14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255</a:t>
            </a:r>
            <a:r>
              <a:rPr lang="en-US" sz="14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X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endParaRPr>
          </a:p>
          <a:p>
            <a:pPr lvl="0"/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รองรับเป้าประสงค์เชิงยุทธศาสตร์ ประจำปี </a:t>
            </a:r>
            <a:r>
              <a:rPr kumimoji="0" lang="th-TH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(</a:t>
            </a:r>
            <a:r>
              <a:rPr lang="th-TH" sz="1400" b="1" u="sng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</a:t>
            </a:r>
            <a:r>
              <a:rPr lang="th-TH" sz="14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255</a:t>
            </a:r>
            <a:r>
              <a:rPr lang="en-US" sz="1400" b="1" u="sng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X</a:t>
            </a:r>
            <a:r>
              <a:rPr lang="th-TH" sz="1400" b="1" u="sng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+1</a:t>
            </a:r>
            <a:r>
              <a:rPr kumimoji="0" lang="th-TH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) 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เรื่อง 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องค์การโปร่งใส </a:t>
            </a:r>
            <a:r>
              <a:rPr lang="en-US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		</a:t>
            </a:r>
            <a:r>
              <a:rPr lang="en-US" sz="1400" b="1" dirty="0"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	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	</a:t>
            </a:r>
            <a:r>
              <a:rPr lang="en-US" sz="1400" b="1" dirty="0" smtClean="0"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</a:t>
            </a:r>
            <a:r>
              <a:rPr lang="en-US" sz="1400" b="1" dirty="0"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 </a:t>
            </a:r>
            <a:r>
              <a:rPr lang="en-US" sz="1400" b="1" dirty="0" smtClean="0"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 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ปัจจัยเสี่ยง</a:t>
            </a:r>
            <a:r>
              <a:rPr kumimoji="0" lang="th-TH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ปีปัจจุบัน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 (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Inherent risk) –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ปี </a:t>
            </a:r>
            <a:r>
              <a:rPr lang="th-TH" sz="14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255</a:t>
            </a:r>
            <a:r>
              <a:rPr lang="en-US" sz="14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X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endParaRPr>
          </a:p>
          <a:p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วัตถุประสงค์/เป้าหมาย	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:	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</a:t>
            </a:r>
            <a:r>
              <a:rPr lang="th-TH" sz="1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มี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การเกิดทุจริต  0   ครั้ง</a:t>
            </a:r>
            <a:endParaRPr lang="en-US" sz="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endParaRPr>
          </a:p>
          <a:p>
            <a:pPr lvl="0"/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Risk  Appetite	:	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มีการเกิดทุจริต  0   ครั้ง</a:t>
            </a:r>
            <a:endParaRPr kumimoji="0" lang="th-TH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PSK" panose="020B0500040200020003" pitchFamily="34" charset="-34"/>
              <a:ea typeface="AngsanaNew" charset="-120"/>
              <a:cs typeface="TH SarabunPSK" panose="020B0500040200020003" pitchFamily="34" charset="-34"/>
              <a:sym typeface="Wingdings 2" panose="050201020105070707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Risk  Tolerance	:	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ไม่มี</a:t>
            </a: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23587" y="6369837"/>
            <a:ext cx="683339" cy="365125"/>
          </a:xfrm>
        </p:spPr>
        <p:txBody>
          <a:bodyPr/>
          <a:lstStyle/>
          <a:p>
            <a:fld id="{2E39D5E7-0E85-40FE-B712-D6551F51AD36}" type="slidenum">
              <a:rPr lang="th-TH" sz="1050" b="1" smtClean="0">
                <a:solidFill>
                  <a:schemeClr val="tx1"/>
                </a:solidFill>
              </a:rPr>
              <a:pPr/>
              <a:t>38</a:t>
            </a:fld>
            <a:endParaRPr lang="th-TH" sz="105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79332" y="284085"/>
            <a:ext cx="99429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แบบประเมิน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879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5911427"/>
              </p:ext>
            </p:extLst>
          </p:nvPr>
        </p:nvGraphicFramePr>
        <p:xfrm>
          <a:off x="0" y="1465231"/>
          <a:ext cx="12114190" cy="53400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96852"/>
                <a:gridCol w="709697"/>
                <a:gridCol w="915989"/>
                <a:gridCol w="2348620"/>
                <a:gridCol w="532274"/>
                <a:gridCol w="532274"/>
                <a:gridCol w="532274"/>
                <a:gridCol w="577848"/>
                <a:gridCol w="705678"/>
                <a:gridCol w="2562684"/>
              </a:tblGrid>
              <a:tr h="283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(A)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(B)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(C)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(D)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(E)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(F)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(G)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(H)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(I)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(J)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556">
                <a:tc row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ปัจจัยเสี่ยง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</a:t>
                      </a:r>
                      <a:r>
                        <a:rPr lang="th-TH" sz="16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 u="none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255X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เจ้าของความเสี่ยง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ประเมิน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9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(ระดับความรุนแรง)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แผนงาน/ มาตรการ/ กิจกรรม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เพื่อบริหารจัดการความเสี่ยง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ที่มีอยู่แล้ว</a:t>
                      </a:r>
                      <a:endParaRPr kumimoji="0" lang="en-US" sz="16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กำหนดเสร็จ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/</a:t>
                      </a: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ผู้รับผิดชอบ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ประเมิน 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 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ระดับความรุนแรง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1600" b="1" spc="-4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600" b="1" spc="-4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</a:t>
                      </a:r>
                      <a:r>
                        <a:rPr lang="en-US" sz="1600" b="1" spc="-4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X+1</a:t>
                      </a:r>
                      <a:r>
                        <a:rPr lang="th-TH" sz="1600" b="1" spc="-4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 /มาตรการ/ กิจกรรม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เพื่อบริหารจัดการความเสี่ยง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u="sng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ที่ต้องทำเพิ่มเติม</a:t>
                      </a:r>
                      <a:endParaRPr lang="en-US" sz="1600" u="sng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กำหนดเสร็จ</a:t>
                      </a: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/</a:t>
                      </a: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ผู้รับผิดชอบ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17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Q1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มี.ค.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Q2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มิ.ย.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Q3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ก.ย.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Q4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4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4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0816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 (</a:t>
                      </a:r>
                      <a:r>
                        <a:rPr lang="th-TH" sz="16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798017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u="sng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ชื่อปัจจัย</a:t>
                      </a:r>
                      <a:r>
                        <a:rPr lang="th-TH" sz="14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เสี่ย</a:t>
                      </a:r>
                      <a:r>
                        <a:rPr lang="th-TH" sz="140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 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14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F4- </a:t>
                      </a:r>
                      <a:r>
                        <a:rPr lang="th-TH" sz="14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มีโอกาสเกิดการเจตนาฝ่าฝืน / การไม่ปฏิบัติตามกฎ ระเบียบ เพื่อประโยชน์ส่วนตัว หรือ พวกพ้อง</a:t>
                      </a:r>
                      <a:endParaRPr lang="en-US" sz="1100" b="1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สาเหตุ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กิจกรรมควบคุมป้องกันมิให้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เกิดการเจตนาฝ่าฝืน / การไม่ปฏิบัติตามกฎ ระเบียบ เพื่อประโยชน์ส่วนตัว หรือ พวกพ้อง ยังไม่เหมาะสม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ผลกระทบ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อาจทำให้องค์การเสียหาย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KRI / </a:t>
                      </a:r>
                      <a:r>
                        <a:rPr lang="th-TH" sz="14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มีกรณีการเจตนาฝ่าฝืน / การไม่ปฏิบัติตามกฎ ระเบียบ เพื่อประโยชน์ส่วนตัว หรือ พวกพ้อง </a:t>
                      </a:r>
                      <a: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 เรื่อง</a:t>
                      </a: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    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kumimoji="0" lang="th-TH" sz="14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ngsanaNew" charset="-12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255</a:t>
                      </a:r>
                      <a:r>
                        <a:rPr kumimoji="0" lang="en-US" sz="14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ngsanaNew" charset="-12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X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baseline="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ไม่พบว่า</a:t>
                      </a:r>
                      <a:r>
                        <a:rPr lang="th-TH" sz="14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มี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กรณีการเจตนาฝ่าฝืน / การไม่ปฏิบัติตามกฎ ระเบียบ เพื่อประโยชน์ส่วนตัว หรือ พวกพ้อง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ทุกหน่วยงาน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1,1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(ต่ำ)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i="0" u="none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i="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1400" b="1" i="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ฝ่ายบริหารมีการกำหนดนโยบายให้ผู้ปฏิบัติงานยึดถือปฏิบัติตามกฎ ระเบียบ คำสั่ง</a:t>
                      </a: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i="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1400" b="1" i="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มีการสื่อสารทำความเข้าใจแนวปฏิบัติที่ชัดเจน</a:t>
                      </a: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i="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sz="1400" b="1" i="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มีผู้รับผิดชอบในการสอบทานการปฏิบัติที่ไม่เป็นไปตาม กฎ ระเบียบ คำสั่ง</a:t>
                      </a: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i="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4.</a:t>
                      </a:r>
                      <a:r>
                        <a:rPr lang="th-TH" sz="1400" b="1" i="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มีการรายงานเมื่อพบว่ามีการปฏิบัติที่ไม่เป็นไปตาม กฎ ระเบียบ คำสั่ง</a:t>
                      </a: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i="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5.</a:t>
                      </a:r>
                      <a:r>
                        <a:rPr lang="th-TH" sz="1400" b="1" i="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กรณีพบว่ามีการปฏิบัติที่ไม่เป็นไปตาม กฎ ระเบียบ คำสั่ง ซึ่งส่งผลกระทบต่อองค์การ และ ผู้มีส่วนได้ส่วนเสีย  ผู้บริหารมีการตั้งคณะกรรมการสอบข้อเท็จจริง และ ลงโท</a:t>
                      </a:r>
                      <a:r>
                        <a:rPr lang="th-TH" sz="1400" b="1" i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ษหากพบว่าผู้ปฏิบัติงานผิดจริง</a:t>
                      </a: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ผู้บริหารและผู้ปฏิบัติงานทุกคน ดำเนินการตามมาตรการ</a:t>
                      </a:r>
                      <a:r>
                        <a:rPr lang="th-TH" sz="1400" baseline="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กิจกรรมป้องกันมิให้เกิดโอกาสทุจริตในองค์กรอย่างเคร่งครัดและ</a:t>
                      </a:r>
                      <a: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ต่อเนื่องตลอดปี</a:t>
                      </a:r>
                      <a:r>
                        <a:rPr lang="th-TH" sz="1400" baseline="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sz="14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i="0" u="sng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1,1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(ต่ำ)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ดำเนินการตามมาตรการควบคุมป้องกันที่กำหนดไว้อย่างเคร่งครัด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400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กรณีที่มีการร้องเรียน หากผลการสอบสวน พบว่าผู้ปฏิบัติงานมีเจตนา</a:t>
                      </a:r>
                      <a:r>
                        <a:rPr lang="th-TH" sz="1400" b="1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ฝ่าฝืน / การไม่ปฏิบัติตามกฎ ระเบียบ เพื่อประโยชน์ส่วนตัว หรือ พวกพ้องจริง </a:t>
                      </a:r>
                      <a:r>
                        <a:rPr lang="th-TH" sz="1400" i="1" u="sng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ฝ่ายบริหารมีนโยบายลงโทษทางวินัยขั้นสูงสุด</a:t>
                      </a:r>
                      <a:endParaRPr lang="th-TH" sz="1400" i="1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8681"/>
            <a:ext cx="12192000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ts val="600"/>
              </a:spcBef>
            </a:pP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 </a:t>
            </a:r>
            <a:r>
              <a:rPr lang="th-TH" sz="1800" b="1" u="sng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ตัวอย่าง </a:t>
            </a: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แบบประเมินความเสี่ยง หน่วยงาน  ......................................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 </a:t>
            </a: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ไตรมาสที่...4..ประจำปี...</a:t>
            </a:r>
            <a:r>
              <a:rPr lang="th-TH" sz="14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</a:t>
            </a:r>
            <a:r>
              <a:rPr lang="th-TH" sz="18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255</a:t>
            </a:r>
            <a:r>
              <a:rPr lang="en-US" sz="18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X</a:t>
            </a: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...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</a:rPr>
              <a:t>ชื่อแผนงาน/โครงการ	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</a:rPr>
              <a:t>:	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การประเมินความเสี่ยงด้านการทุจริต เพื่อกำหนดมาตรการและกิจกรรมป้องกันมิให้เกิดโอกาสทุจริตใน</a:t>
            </a:r>
            <a:r>
              <a:rPr lang="th-TH" sz="1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องค์กร</a:t>
            </a:r>
            <a:r>
              <a:rPr lang="en-US" sz="1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                 	</a:t>
            </a:r>
            <a:r>
              <a:rPr lang="en-US" sz="1200" b="1" dirty="0" smtClean="0"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   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ปัจจัยเสี่ยงที่เหลืออยู่จาก</a:t>
            </a:r>
            <a:r>
              <a:rPr kumimoji="0" lang="th-TH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ปีก่อน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(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Residual risk) – </a:t>
            </a:r>
            <a:r>
              <a:rPr kumimoji="0" lang="th-TH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ปี </a:t>
            </a:r>
            <a:r>
              <a:rPr lang="th-TH" sz="14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255</a:t>
            </a:r>
            <a:r>
              <a:rPr lang="en-US" sz="14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X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endParaRPr>
          </a:p>
          <a:p>
            <a:pPr lvl="0"/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รองรับเป้าประสงค์เชิงยุทธศาสตร์ ประจำปี </a:t>
            </a:r>
            <a:r>
              <a:rPr kumimoji="0" lang="th-TH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(</a:t>
            </a:r>
            <a:r>
              <a:rPr lang="th-TH" sz="1400" b="1" u="sng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</a:t>
            </a:r>
            <a:r>
              <a:rPr lang="th-TH" sz="14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255</a:t>
            </a:r>
            <a:r>
              <a:rPr lang="en-US" sz="1400" b="1" u="sng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X</a:t>
            </a:r>
            <a:r>
              <a:rPr lang="th-TH" sz="1400" b="1" u="sng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+1 </a:t>
            </a:r>
            <a:r>
              <a:rPr kumimoji="0" lang="th-TH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) 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องค์การโปร่งใส </a:t>
            </a:r>
            <a:r>
              <a:rPr lang="en-US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		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			</a:t>
            </a:r>
            <a:r>
              <a:rPr lang="en-US" sz="1400" b="1" dirty="0" smtClean="0"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  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ปัจจัยเสี่ยง</a:t>
            </a:r>
            <a:r>
              <a:rPr kumimoji="0" lang="th-TH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ปีปัจจุบัน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 (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Inherent risk) –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ปี </a:t>
            </a:r>
            <a:r>
              <a:rPr lang="th-TH" sz="14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255</a:t>
            </a:r>
            <a:r>
              <a:rPr lang="en-US" sz="14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X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endParaRPr>
          </a:p>
          <a:p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วัตถุประสงค์/เป้าหมาย	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:	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</a:t>
            </a:r>
            <a:r>
              <a:rPr lang="th-TH" sz="1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มี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การเกิดทุจริต  0   ครั้ง</a:t>
            </a:r>
            <a:endParaRPr lang="en-US" sz="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endParaRPr>
          </a:p>
          <a:p>
            <a:pPr lvl="0"/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Risk  Appetite	:	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มีการเกิดทุจริต  0   ครั้ง</a:t>
            </a:r>
            <a:endParaRPr kumimoji="0" lang="th-TH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PSK" panose="020B0500040200020003" pitchFamily="34" charset="-34"/>
              <a:ea typeface="AngsanaNew" charset="-120"/>
              <a:cs typeface="TH SarabunPSK" panose="020B0500040200020003" pitchFamily="34" charset="-34"/>
              <a:sym typeface="Wingdings 2" panose="050201020105070707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Risk  Tolerance	:	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ไม่มี</a:t>
            </a: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19270" y="6307692"/>
            <a:ext cx="683339" cy="365125"/>
          </a:xfrm>
        </p:spPr>
        <p:txBody>
          <a:bodyPr/>
          <a:lstStyle/>
          <a:p>
            <a:fld id="{2E39D5E7-0E85-40FE-B712-D6551F51AD36}" type="slidenum">
              <a:rPr lang="th-TH" sz="1050" b="1" smtClean="0">
                <a:solidFill>
                  <a:schemeClr val="tx1"/>
                </a:solidFill>
              </a:rPr>
              <a:pPr/>
              <a:t>39</a:t>
            </a:fld>
            <a:endParaRPr lang="th-TH" sz="105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79332" y="284085"/>
            <a:ext cx="99429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แบบประเมิน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239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182943" y="6272182"/>
            <a:ext cx="683339" cy="365125"/>
          </a:xfrm>
        </p:spPr>
        <p:txBody>
          <a:bodyPr/>
          <a:lstStyle/>
          <a:p>
            <a:fld id="{2E39D5E7-0E85-40FE-B712-D6551F51AD36}" type="slidenum">
              <a:rPr lang="th-TH" sz="1800" smtClean="0">
                <a:solidFill>
                  <a:schemeClr val="tx1"/>
                </a:solidFill>
              </a:rPr>
              <a:pPr/>
              <a:t>4</a:t>
            </a:fld>
            <a:endParaRPr lang="th-TH" sz="1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59932" y="1846581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sz="11500" b="1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1.ความหมาย</a:t>
            </a:r>
          </a:p>
          <a:p>
            <a:pPr algn="ctr"/>
            <a:r>
              <a:rPr lang="th-TH" sz="11500" b="1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“การทุจริต”</a:t>
            </a:r>
            <a:endParaRPr lang="th-TH" sz="11500" b="1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40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8681"/>
            <a:ext cx="12192000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ts val="600"/>
              </a:spcBef>
            </a:pP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 </a:t>
            </a:r>
            <a:r>
              <a:rPr lang="th-TH" sz="1800" b="1" u="sng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ตัวอย่าง </a:t>
            </a: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แบบประเมินความเสี่ยง หน่วยงาน  ......................................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 </a:t>
            </a: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ไตรมาสที่...4..ประจำปี...</a:t>
            </a:r>
            <a:r>
              <a:rPr lang="th-TH" sz="14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</a:t>
            </a:r>
            <a:r>
              <a:rPr lang="th-TH" sz="18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255</a:t>
            </a:r>
            <a:r>
              <a:rPr lang="en-US" sz="18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X</a:t>
            </a: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....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</a:rPr>
              <a:t>ชื่อแผนงาน/โครงการ	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</a:rPr>
              <a:t>:	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การประเมินความเสี่ยงด้านการทุจริต เพื่อกำหนดมาตรการและกิจกรรมป้องกันมิให้เกิดโอกาสทุจริตใน</a:t>
            </a:r>
            <a:r>
              <a:rPr lang="th-TH" sz="1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องค์กร</a:t>
            </a:r>
            <a:r>
              <a:rPr lang="en-US" sz="1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           	 </a:t>
            </a:r>
            <a:r>
              <a:rPr lang="en-US" sz="1200" b="1" dirty="0" smtClean="0"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   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ปัจจัยเสี่ยงที่เหลืออยู่จาก</a:t>
            </a:r>
            <a:r>
              <a:rPr kumimoji="0" lang="th-TH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ปีก่อน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(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Residual risk) – </a:t>
            </a:r>
            <a:r>
              <a:rPr kumimoji="0" lang="th-TH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ปี </a:t>
            </a:r>
            <a:r>
              <a:rPr lang="th-TH" sz="14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255</a:t>
            </a:r>
            <a:r>
              <a:rPr lang="en-US" sz="14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X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endParaRPr>
          </a:p>
          <a:p>
            <a:pPr lvl="0"/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รองรับเป้าประสงค์เชิงยุทธศาสตร์ ประจำปี </a:t>
            </a:r>
            <a:r>
              <a:rPr kumimoji="0" lang="th-TH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(</a:t>
            </a:r>
            <a:r>
              <a:rPr lang="th-TH" sz="1400" b="1" u="sng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</a:t>
            </a:r>
            <a:r>
              <a:rPr lang="th-TH" sz="14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255</a:t>
            </a:r>
            <a:r>
              <a:rPr lang="en-US" sz="1400" b="1" u="sng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X</a:t>
            </a:r>
            <a:r>
              <a:rPr lang="th-TH" sz="1400" b="1" u="sng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+1 </a:t>
            </a:r>
            <a:r>
              <a:rPr kumimoji="0" lang="th-TH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) 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เรื่อง 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องค์การโปร่งใส </a:t>
            </a:r>
            <a:r>
              <a:rPr lang="en-US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		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		</a:t>
            </a:r>
            <a:r>
              <a:rPr lang="en-US" sz="1400" b="1" dirty="0" smtClean="0"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</a:t>
            </a:r>
            <a:r>
              <a:rPr lang="en-US" sz="1400" b="1" dirty="0"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 </a:t>
            </a:r>
            <a:r>
              <a:rPr lang="en-US" sz="1400" b="1" dirty="0" smtClean="0"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 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ปัจจัยเสี่ยง</a:t>
            </a:r>
            <a:r>
              <a:rPr kumimoji="0" lang="th-TH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ปีปัจจุบัน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 (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Inherent risk) –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ปี </a:t>
            </a:r>
            <a:r>
              <a:rPr lang="th-TH" sz="14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255</a:t>
            </a:r>
            <a:r>
              <a:rPr lang="en-US" sz="14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X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endParaRPr>
          </a:p>
          <a:p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วัตถุประสงค์/เป้าหมาย	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:	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</a:t>
            </a:r>
            <a:r>
              <a:rPr lang="th-TH" sz="1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มี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การเกิดทุจริต  0   ครั้ง</a:t>
            </a:r>
            <a:endParaRPr lang="en-US" sz="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endParaRPr>
          </a:p>
          <a:p>
            <a:pPr lvl="0"/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Risk  Appetite	:	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มีการเกิดทุจริต  0   ครั้ง</a:t>
            </a:r>
            <a:endParaRPr kumimoji="0" lang="th-TH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PSK" panose="020B0500040200020003" pitchFamily="34" charset="-34"/>
              <a:ea typeface="AngsanaNew" charset="-120"/>
              <a:cs typeface="TH SarabunPSK" panose="020B0500040200020003" pitchFamily="34" charset="-34"/>
              <a:sym typeface="Wingdings 2" panose="050201020105070707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Risk  Tolerance	:	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ไม่มี</a:t>
            </a: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1874152"/>
              </p:ext>
            </p:extLst>
          </p:nvPr>
        </p:nvGraphicFramePr>
        <p:xfrm>
          <a:off x="77810" y="1417119"/>
          <a:ext cx="12114190" cy="51809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96852"/>
                <a:gridCol w="709697"/>
                <a:gridCol w="915989"/>
                <a:gridCol w="2348620"/>
                <a:gridCol w="532274"/>
                <a:gridCol w="532274"/>
                <a:gridCol w="532274"/>
                <a:gridCol w="577848"/>
                <a:gridCol w="705678"/>
                <a:gridCol w="2562684"/>
              </a:tblGrid>
              <a:tr h="2882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(A)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(B)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(C)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(D)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(E)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(F)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(G)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(H)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(I)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(J)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3503">
                <a:tc row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ปัจจัยเสี่ยง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</a:t>
                      </a:r>
                      <a:r>
                        <a:rPr lang="th-TH" sz="16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 u="none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255X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เจ้าของความเสี่ยง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ประเมิน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9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(ระดับความรุนแรง)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แผนงาน/ มาตรการ/ กิจกรรม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เพื่อบริหารจัดการความเสี่ยง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ที่มีอยู่แล้ว</a:t>
                      </a:r>
                      <a:endParaRPr kumimoji="0" lang="en-US" sz="16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กำหนดเสร็จ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/</a:t>
                      </a: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ผู้รับผิดชอบ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ประเมิน 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 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ระดับความรุนแรง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1600" b="1" spc="-4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600" b="1" spc="-4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</a:t>
                      </a:r>
                      <a:r>
                        <a:rPr lang="en-US" sz="1600" b="1" spc="-4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X+1</a:t>
                      </a:r>
                      <a:r>
                        <a:rPr lang="th-TH" sz="1600" b="1" spc="-4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 /มาตรการ/ กิจกรรม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เพื่อบริหารจัดการความเสี่ยง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u="sng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ที่ต้องทำเพิ่มเติม</a:t>
                      </a:r>
                      <a:endParaRPr lang="en-US" sz="1600" u="sng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กำหนดเสร็จ</a:t>
                      </a: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/</a:t>
                      </a: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ผู้รับผิดชอบ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04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Q1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มี.ค.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Q2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มิ.ย.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Q3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ก.ย.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Q4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4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4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6049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 (</a:t>
                      </a:r>
                      <a:r>
                        <a:rPr lang="th-TH" sz="16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867307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300" u="sng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ชื่อปัจจัย</a:t>
                      </a:r>
                      <a:r>
                        <a:rPr lang="th-TH" sz="13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เสี่ย</a:t>
                      </a:r>
                      <a:r>
                        <a:rPr lang="th-TH" sz="130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  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3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13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F5 - </a:t>
                      </a:r>
                      <a:r>
                        <a:rPr lang="th-TH" sz="13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มีโอกาสเกิดการตกแต่งรายงานผลการดำเนินงานที่สำคัญ เพื่อให้ผู้ใช้รายงานสำคัญผิด หรือ เพื่อให้ได้ผลตามเป้าหมายของตัวชี้วัด </a:t>
                      </a: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KPI </a:t>
                      </a:r>
                      <a:r>
                        <a:rPr lang="th-TH" sz="13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ที่รับผิดชอบ    </a:t>
                      </a:r>
                      <a:endParaRPr lang="en-US" sz="1300" b="1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3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สาเหตุ</a:t>
                      </a:r>
                      <a:endParaRPr lang="en-US" sz="13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13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กิจกรรมควบคุมป้องกันมิให้</a:t>
                      </a:r>
                      <a:r>
                        <a:rPr lang="th-TH" sz="13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เกิดการตกแต่งรายงานผลการดำเนินงานที่สำคัญ เพื่อให้ผู้ใช้รายงานสำคัญผิด หรือ เพื่อให้ได้ผลตามเป้าหมายของตัวชี้วัด 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KPI</a:t>
                      </a:r>
                      <a:r>
                        <a:rPr lang="th-TH" sz="13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ที่รับผิดชอบ ยังไม่เหมาะสม</a:t>
                      </a:r>
                      <a:endParaRPr lang="en-US" sz="13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3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ผลกระทบ</a:t>
                      </a:r>
                      <a:endParaRPr lang="en-US" sz="13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13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ผู้ใช้รายงานอาจสำคัญผิด /การประเมินผลไม่ถูกต้อง </a:t>
                      </a:r>
                      <a:endParaRPr lang="en-US" sz="13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3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KRI / </a:t>
                      </a:r>
                      <a:r>
                        <a:rPr lang="th-TH" sz="13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en-US" sz="13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 </a:t>
                      </a:r>
                      <a:r>
                        <a:rPr lang="th-TH" sz="13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มีกร</a:t>
                      </a:r>
                      <a:r>
                        <a:rPr lang="th-TH" sz="1300" baseline="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ณี</a:t>
                      </a:r>
                      <a:r>
                        <a:rPr lang="th-TH" sz="13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การตกแต่งรายงานผลการดำเนินงานที่สำคัญ เพื่อให้ผู้ใช้รายงานสำคัญผิด หรือ เพื่อให้ได้ผลตามเป้าหมายของตัวชี้วัด </a:t>
                      </a: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KPI </a:t>
                      </a:r>
                      <a:r>
                        <a:rPr lang="th-TH" sz="13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ที่รับผิดชอบ   </a:t>
                      </a:r>
                      <a:r>
                        <a:rPr lang="th-TH" sz="13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 เรื่อง</a:t>
                      </a: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3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  <a:endParaRPr lang="en-US" sz="13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 </a:t>
                      </a:r>
                      <a:r>
                        <a:rPr lang="th-TH" sz="13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th-TH" sz="1300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kumimoji="0" lang="th-TH" sz="14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ngsanaNew" charset="-12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255</a:t>
                      </a:r>
                      <a:r>
                        <a:rPr kumimoji="0" lang="en-US" sz="14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ngsanaNew" charset="-12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X</a:t>
                      </a:r>
                      <a:r>
                        <a:rPr lang="th-TH" sz="1300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1300" baseline="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พบว่ามีการเจตนา</a:t>
                      </a:r>
                      <a:r>
                        <a:rPr lang="th-TH" sz="13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ตกแต่งรายงานผลการดำเนินงานที่สำคัญ เพื่อให้ผู้ใช้รายงานสำคัญผิด หรือ เพื่อให้ได้ผลตามเป้าหมายของตัวชี้วัด </a:t>
                      </a: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KPI </a:t>
                      </a:r>
                      <a:r>
                        <a:rPr lang="th-TH" sz="13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ที่รับผิดชอบ  1 รายงาน</a:t>
                      </a:r>
                      <a:endParaRPr lang="en-US" sz="13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ทุกหน่วยงาน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,2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(ต่ำ)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i="0" u="none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i="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1400" b="1" i="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ฝ่ายบริหารมีการกำหนดนโยบายให้ผู้ปฏิบัติงานจัดทำและรายงานที่ถูกต้องตามจริง</a:t>
                      </a: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i="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1400" b="1" i="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มีการสื่อสารทำความเข้าใจแนวปฏิบัติที่ชัดเจน</a:t>
                      </a: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i="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sz="1400" b="1" i="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มีผู้รับผิดชอบในการสอบทานรายงาน</a:t>
                      </a: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i="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4.</a:t>
                      </a:r>
                      <a:r>
                        <a:rPr lang="th-TH" sz="1400" b="1" i="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มีการรายงานเมื่อพบว่ามีการตกแต่งรายงานให้ไม่ถูกต้องตามจริง</a:t>
                      </a: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 i="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5.</a:t>
                      </a:r>
                      <a:r>
                        <a:rPr lang="th-TH" sz="1400" b="1" i="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กรณีพบว่ามีการตกแต่งรายงานให้ไม่ถูกต้องตามจริง ซึ่งส่งผลกระทบต่อองค์การและผู้มีส่วนได้ส่วนเสีย  ผู้บริหารมีการตั้งคณะกรรมการสอบข้อเท็จจริง และ ลงโทษหากพบว่าผู้ปฏิบัติงานผิดจริง</a:t>
                      </a: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ผู้บริหารและผู้ปฏิบัติงานทุกคน ดำเนินการตามมาตรการ</a:t>
                      </a:r>
                      <a:r>
                        <a:rPr lang="th-TH" sz="1400" baseline="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กิจกรรมป้องกันมิให้เกิดโอกาสทุจริตในองค์กรอย่างเคร่งครัดและ</a:t>
                      </a:r>
                      <a: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ต่อเนื่องตลอดปี</a:t>
                      </a:r>
                      <a:r>
                        <a:rPr lang="th-TH" sz="1400" baseline="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sz="14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i="0" u="non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1,1</a:t>
                      </a:r>
                      <a:b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(ต่ำ)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ดำเนินการตามมาตรการควบคุมป้องกันที่กำหนดไว้อย่างเคร่งครัด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- </a:t>
                      </a:r>
                      <a:r>
                        <a:rPr lang="th-TH" sz="1400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ผู้บริหารกำชับให้ผู้รับผิดชอบในการสอบทานความถูกต้องของรายงานระมัดระวังให้มากยิ่งขึ้น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-  กรณีผลการสอบสวน พบว่าผู้ปฏิบัติงานมี</a:t>
                      </a:r>
                      <a:r>
                        <a:rPr lang="th-TH" sz="1400" b="1" i="0" u="none" dirty="0" smtClean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มีเจตนาตกแต่งรายงานฯให้ไม่ถูกต้องตามจริง ซึ่งส่งผลกระทบต่อองค์การ และผู้มีส่วนได้ส่วนเสียจริง  </a:t>
                      </a:r>
                      <a:r>
                        <a:rPr lang="th-TH" sz="1400" b="1" i="1" u="sng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ฝ่ายบริหารมีนโยบายให้ลงโทษทางวินัยสูงสุด</a:t>
                      </a:r>
                      <a:endParaRPr lang="en-US" sz="1400" i="1" u="sng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90292" y="6387591"/>
            <a:ext cx="683339" cy="365125"/>
          </a:xfrm>
        </p:spPr>
        <p:txBody>
          <a:bodyPr/>
          <a:lstStyle/>
          <a:p>
            <a:fld id="{2E39D5E7-0E85-40FE-B712-D6551F51AD36}" type="slidenum">
              <a:rPr lang="th-TH" sz="1050" b="1" smtClean="0">
                <a:solidFill>
                  <a:schemeClr val="tx1"/>
                </a:solidFill>
              </a:rPr>
              <a:pPr/>
              <a:t>40</a:t>
            </a:fld>
            <a:endParaRPr lang="th-TH" sz="105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79332" y="284085"/>
            <a:ext cx="99429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แบบประเมิน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54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3466359"/>
              </p:ext>
            </p:extLst>
          </p:nvPr>
        </p:nvGraphicFramePr>
        <p:xfrm>
          <a:off x="48256" y="1582109"/>
          <a:ext cx="12114190" cy="50576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96852"/>
                <a:gridCol w="709697"/>
                <a:gridCol w="915989"/>
                <a:gridCol w="2348620"/>
                <a:gridCol w="532274"/>
                <a:gridCol w="532274"/>
                <a:gridCol w="532274"/>
                <a:gridCol w="577848"/>
                <a:gridCol w="705678"/>
                <a:gridCol w="2562684"/>
              </a:tblGrid>
              <a:tr h="2769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(A)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(B)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(C)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(D)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(E)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(F)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(G)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(H)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(I)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(J)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646">
                <a:tc row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ปัจจัยเสี่ยง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</a:t>
                      </a:r>
                      <a:r>
                        <a:rPr lang="th-TH" sz="16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 u="none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255X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เจ้าของความเสี่ยง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ประเมิน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9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(ระดับความรุนแรง)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แผนงาน/ มาตรการ/ กิจกรรม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เพื่อบริหารจัดการความเสี่ยง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ที่มีอยู่แล้ว</a:t>
                      </a:r>
                      <a:endParaRPr kumimoji="0" lang="en-US" sz="16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กำหนดเสร็จ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/</a:t>
                      </a: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ผู้รับผิดชอบ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ประเมิน 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 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ระดับความรุนแรง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1600" b="1" spc="-4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600" b="1" spc="-4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</a:t>
                      </a:r>
                      <a:r>
                        <a:rPr lang="en-US" sz="1600" b="1" spc="-4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X+1</a:t>
                      </a:r>
                      <a:r>
                        <a:rPr lang="th-TH" sz="1600" b="1" spc="-4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 /มาตรการ/ กิจกรรม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เพื่อบริหารจัดการความเสี่ยง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u="sng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ที่ต้องทำเพิ่มเติม</a:t>
                      </a:r>
                      <a:endParaRPr lang="en-US" sz="1600" u="sng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กำหนดเสร็จ</a:t>
                      </a: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/</a:t>
                      </a: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ผู้รับผิดชอบ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75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Q1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มี.ค.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Q2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มิ.ย.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Q3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ก.ย.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Q4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4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4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7044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 (</a:t>
                      </a:r>
                      <a:r>
                        <a:rPr lang="th-TH" sz="16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715345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u="sng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ชื่อปัจจัย</a:t>
                      </a:r>
                      <a:r>
                        <a:rPr lang="th-TH" sz="14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เสี่ย</a:t>
                      </a:r>
                      <a:r>
                        <a:rPr lang="th-TH" sz="140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</a:t>
                      </a:r>
                      <a:endParaRPr lang="en-US" sz="1400" u="none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F6-</a:t>
                      </a:r>
                      <a:r>
                        <a:rPr lang="th-TH" sz="1400" baseline="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มีโอกาสเกิดกรณี</a:t>
                      </a:r>
                      <a: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การนำทรัพย์สิน/พัสดุ</a:t>
                      </a:r>
                      <a:r>
                        <a:rPr lang="th-TH" sz="1400" baseline="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องค์การไปใช้เพื่อประโยชน์ส่วนตน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u="sng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สาเหตุ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กิจกรรมควบคุมป้องกันมิให้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เกิดการ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นำทรัพย์สิน / พัสดุ</a:t>
                      </a:r>
                      <a:r>
                        <a:rPr lang="th-TH" sz="1400" b="1" i="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องค์การ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ไปใช้เพื่อประโยชน์ส่วนตน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ยังไม่เหมาะสม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u="sng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ผลกระทบ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ทรัพย์สินสูญหาย /</a:t>
                      </a:r>
                      <a:r>
                        <a:rPr lang="th-TH" sz="1400" b="1" i="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องค์การ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เสียประโยชน์จากการใช้ทรัพย์สิน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KRI / </a:t>
                      </a:r>
                      <a:r>
                        <a:rPr lang="th-TH" sz="1400" u="sng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มีกรณีผู้ปฏิบัติงานนำทรัพย์สิน/พัสดุ กฟผ.ไปใช้เพื่อประโยชน์ส่วนตนและพวกพ้อง</a:t>
                      </a:r>
                      <a:r>
                        <a:rPr lang="th-TH" sz="1400" baseline="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 รายการ</a:t>
                      </a: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</a:t>
                      </a:r>
                      <a:r>
                        <a:rPr lang="th-TH" sz="1400" u="sng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การดำเนินงาน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kumimoji="0" lang="th-TH" sz="14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ngsanaNew" charset="-12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255</a:t>
                      </a:r>
                      <a:r>
                        <a:rPr kumimoji="0" lang="en-US" sz="14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ngsanaNew" charset="-12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X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1400" baseline="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ไม่พบว่ามี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กรณีผู้ปฏิบัติงานนำทรัพย์สิน/พัสดุ</a:t>
                      </a:r>
                      <a:r>
                        <a:rPr lang="th-TH" sz="1400" b="1" i="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องค์การ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ไปใช้เพื่อประโยชน์ส่วนตนและพวกพ้อง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ทุกหน่วยงาน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2 ,1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(ต่ำ)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ผู้บริหารกำชับให้ผู้รับผิดชอบดำเนินการอย่างเคร่งครัด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ดังนี้</a:t>
                      </a: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1.มีการกำหนดชื่อ ผู้รับผิดชอบ</a:t>
                      </a: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2.มีการจัดทำทะเบียนควบคุมทุกรายการ</a:t>
                      </a: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3.มีการจัดเก็บรักษาอย่างเหมาะสม</a:t>
                      </a: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4.มีการตรวจนับเป็นประจำทุกปี</a:t>
                      </a: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มีการรายงานเมื่อพบพัสดุ ครุภัณฑ์สูญหาย</a:t>
                      </a: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กรณีพัสดุ ครุภัณฑ์สูญหายเสียหายมีการตั้งคณะกรรมการสอบสวนหาผู้รับผิดกรณีทรัพย์สินสูญหายหรือเสียหาย และ ลงโทษหากพบว่าผู้ปฏิบัติงานผิดจริง</a:t>
                      </a: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ผู้บริหารและผู้ปฏิบัติงานทุกคน ดำเนินการตามมาตรการ</a:t>
                      </a:r>
                      <a:r>
                        <a:rPr lang="th-TH" sz="1400" baseline="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กิจกรรมป้องกันมิให้เกิดโอกาสทุจริตในองค์กรอย่างเคร่งครัดและ</a:t>
                      </a:r>
                      <a: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ต่อเนื่องตลอดปี</a:t>
                      </a:r>
                      <a:r>
                        <a:rPr lang="th-TH" sz="1400" baseline="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sz="14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dirty="0" smtClean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i="1" u="sng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(ต่ำ)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ดำเนินการตามมาตรการควบคุมป้องกันที่กำหนดไว้อย่างเคร่งครัด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400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กรณีทรัพย์สิน/พัสดุองค์การ สูญหาย เสียหาย และผลการสอบสวนพบว่าผู้ปฏิบัติงานมีเจตนานำไปใช้เพื่อประโยชน์ส่วนตนหรือพวกพ้องจริง </a:t>
                      </a:r>
                      <a:br>
                        <a:rPr lang="th-TH" sz="1400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i="1" u="sng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ฝ่ายบริหารมีนโยบายลงโทษทางวินัยขั้นสูงสุด</a:t>
                      </a:r>
                      <a:endParaRPr lang="en-US" sz="1400" i="1" u="sng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63071"/>
            <a:ext cx="12192000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 </a:t>
            </a:r>
            <a:r>
              <a:rPr lang="th-TH" sz="1800" b="1" u="sng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ตัวอย่าง </a:t>
            </a: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แบบประเมินความเสี่ยง หน่วยงาน  ......................................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 </a:t>
            </a: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ไตรมาสที่...4...ประจำปี....</a:t>
            </a:r>
            <a:r>
              <a:rPr lang="th-TH" sz="14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</a:t>
            </a:r>
            <a:r>
              <a:rPr lang="th-TH" sz="18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255</a:t>
            </a:r>
            <a:r>
              <a:rPr lang="en-US" sz="18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X</a:t>
            </a: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....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</a:rPr>
              <a:t>ชื่อแผนงาน/โครงการ	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</a:rPr>
              <a:t>:	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การประเมินความเสี่ยงด้านการทุจริต เพื่อกำหนดมาตรการและกิจกรรมป้องกันมิให้เกิดโอกาสทุจริตใน</a:t>
            </a:r>
            <a:r>
              <a:rPr lang="th-TH" sz="1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องค์กร</a:t>
            </a:r>
            <a:r>
              <a:rPr lang="en-US" sz="1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                   </a:t>
            </a:r>
            <a:r>
              <a:rPr lang="en-US" sz="1400" b="1" dirty="0" smtClean="0"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   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ปัจจัยเสี่ยงที่เหลืออยู่จาก</a:t>
            </a:r>
            <a:r>
              <a:rPr kumimoji="0" lang="th-TH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ปีก่อน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(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Residual risk) – </a:t>
            </a:r>
            <a:r>
              <a:rPr kumimoji="0" lang="th-TH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ปี </a:t>
            </a:r>
            <a:r>
              <a:rPr lang="th-TH" sz="14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255</a:t>
            </a:r>
            <a:r>
              <a:rPr lang="en-US" sz="14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X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endParaRPr>
          </a:p>
          <a:p>
            <a:pPr lvl="0"/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รองรับเป้าประสงค์เชิงยุทธศาสตร์ ประจำปี </a:t>
            </a:r>
            <a:r>
              <a:rPr kumimoji="0" lang="th-TH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( </a:t>
            </a:r>
            <a:r>
              <a:rPr lang="th-TH" sz="1400" b="1" u="sng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255</a:t>
            </a:r>
            <a:r>
              <a:rPr lang="en-US" sz="1400" b="1" u="sng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X</a:t>
            </a:r>
            <a:r>
              <a:rPr lang="th-TH" sz="1400" b="1" u="sng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+ 1</a:t>
            </a:r>
            <a:r>
              <a:rPr kumimoji="0" lang="th-TH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) 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เรื่อง 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องค์การโปร่งใส </a:t>
            </a:r>
            <a:r>
              <a:rPr lang="en-US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		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		</a:t>
            </a:r>
            <a:r>
              <a:rPr lang="en-US" sz="1400" b="1" dirty="0" smtClean="0"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</a:t>
            </a:r>
            <a:r>
              <a:rPr lang="en-US" sz="1400" b="1" dirty="0"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 </a:t>
            </a:r>
            <a:r>
              <a:rPr lang="en-US" sz="1400" b="1" dirty="0" smtClean="0"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 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ปัจจัยเสี่ยง</a:t>
            </a:r>
            <a:r>
              <a:rPr kumimoji="0" lang="th-TH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ปีปัจจุบัน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 (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Inherent risk) –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ปี </a:t>
            </a:r>
            <a:r>
              <a:rPr lang="th-TH" sz="14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255</a:t>
            </a:r>
            <a:r>
              <a:rPr lang="en-US" sz="14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X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endParaRPr>
          </a:p>
          <a:p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วัตถุประสงค์/เป้าหมาย	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:	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</a:t>
            </a:r>
            <a:r>
              <a:rPr lang="th-TH" sz="1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มี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การเกิดทุจริต  0   ครั้ง</a:t>
            </a:r>
            <a:endParaRPr lang="en-US" sz="1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endParaRPr>
          </a:p>
          <a:p>
            <a:pPr lvl="0"/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Risk  Appetite	:	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มีการเกิดทุจริต  0   ครั้ง</a:t>
            </a:r>
            <a:endParaRPr kumimoji="0" lang="th-TH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PSK" panose="020B0500040200020003" pitchFamily="34" charset="-34"/>
              <a:ea typeface="AngsanaNew" charset="-120"/>
              <a:cs typeface="TH SarabunPSK" panose="020B0500040200020003" pitchFamily="34" charset="-34"/>
              <a:sym typeface="Wingdings 2" panose="050201020105070707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Risk  Tolerance	:	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ไม่มี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90292" y="6343203"/>
            <a:ext cx="683339" cy="365125"/>
          </a:xfrm>
        </p:spPr>
        <p:txBody>
          <a:bodyPr/>
          <a:lstStyle/>
          <a:p>
            <a:fld id="{2E39D5E7-0E85-40FE-B712-D6551F51AD36}" type="slidenum">
              <a:rPr lang="th-TH" sz="1050" b="1" smtClean="0">
                <a:solidFill>
                  <a:schemeClr val="tx1"/>
                </a:solidFill>
              </a:rPr>
              <a:pPr/>
              <a:t>41</a:t>
            </a:fld>
            <a:endParaRPr lang="th-TH" sz="105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79332" y="284085"/>
            <a:ext cx="99429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แบบประเมิน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750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5734852"/>
              </p:ext>
            </p:extLst>
          </p:nvPr>
        </p:nvGraphicFramePr>
        <p:xfrm>
          <a:off x="38905" y="1598909"/>
          <a:ext cx="12114190" cy="53299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96852"/>
                <a:gridCol w="709697"/>
                <a:gridCol w="915989"/>
                <a:gridCol w="2348620"/>
                <a:gridCol w="532274"/>
                <a:gridCol w="532274"/>
                <a:gridCol w="532274"/>
                <a:gridCol w="577848"/>
                <a:gridCol w="705678"/>
                <a:gridCol w="2562684"/>
              </a:tblGrid>
              <a:tr h="274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(A)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(B)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(C)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(D)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(E)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(F)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(G)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(H)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(I)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57300" algn="l"/>
                          <a:tab pos="1371600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(J)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1221">
                <a:tc row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ปัจจัยเสี่ยง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</a:t>
                      </a:r>
                      <a:r>
                        <a:rPr lang="th-TH" sz="1600" u="non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600" u="none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255X</a:t>
                      </a:r>
                      <a:r>
                        <a:rPr lang="en-US" sz="160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u="non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3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เจ้าของความเสี่ยง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ประเมิน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9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(ระดับความรุนแรง)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แผนงาน/ มาตรการ/ กิจกรรม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เพื่อบริหารจัดการความเสี่ยง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ที่มีอยู่แล้ว</a:t>
                      </a:r>
                      <a:endParaRPr kumimoji="0" lang="en-US" sz="16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กำหนดเสร็จ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/</a:t>
                      </a:r>
                      <a:r>
                        <a:rPr kumimoji="0" lang="th-TH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ผู้รับผิดชอบ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ประเมิน 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 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ระดับความรุนแรง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1600" b="1" spc="-4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600" b="1" spc="-4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</a:t>
                      </a:r>
                      <a:r>
                        <a:rPr lang="en-US" sz="1600" b="1" spc="-4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X+1</a:t>
                      </a:r>
                      <a:r>
                        <a:rPr lang="th-TH" sz="1600" b="1" spc="-4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แผนงาน /มาตรการ/ กิจกรรม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เพื่อบริหารจัดการความเสี่ยง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u="sng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ที่ต้องทำเพิ่มเติม</a:t>
                      </a:r>
                      <a:endParaRPr lang="en-US" sz="1600" u="sng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กำหนดเสร็จ</a:t>
                      </a:r>
                      <a:r>
                        <a:rPr lang="en-US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/</a:t>
                      </a:r>
                      <a:r>
                        <a:rPr lang="th-TH" sz="16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ผู้รับผิดชอบ</a:t>
                      </a: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17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Q1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มี.ค.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Q2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มิ.ย.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Q3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ก.ย.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Q4</a:t>
                      </a: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4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spc="-4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0706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 (</a:t>
                      </a:r>
                      <a:r>
                        <a:rPr lang="th-TH" sz="16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X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677095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u="sng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ชื่อปัจจัย</a:t>
                      </a:r>
                      <a:r>
                        <a:rPr lang="th-TH" sz="14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เสี่ย</a:t>
                      </a:r>
                      <a:r>
                        <a:rPr lang="th-TH" sz="140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</a:t>
                      </a:r>
                      <a:endParaRPr lang="en-US" sz="1400" u="none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F7- </a:t>
                      </a:r>
                      <a:r>
                        <a:rPr lang="th-TH" sz="14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มีโอกาสเกิดการใช้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IT </a:t>
                      </a:r>
                      <a:r>
                        <a:rPr lang="th-TH" sz="14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เพื่อกระทำการทุจริต</a:t>
                      </a:r>
                      <a:endParaRPr lang="th-TH" sz="1400" u="sng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สาเหตุ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กิจกรรมควบคุมป้องกันมิให้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เกิดการใช้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IT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เพื่อกระทำการทุจริต ยังไม่เหมาะสม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u="sng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ผลกระทบ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อาจทำให้ กฟผ. เสียหาย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u="sng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KRI / </a:t>
                      </a:r>
                      <a:r>
                        <a:rPr lang="th-TH" sz="14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thaiDi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    </a:t>
                      </a:r>
                      <a: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มีกร</a:t>
                      </a:r>
                      <a:r>
                        <a:rPr lang="th-TH" sz="1400" baseline="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ณี</a:t>
                      </a:r>
                      <a:r>
                        <a:rPr lang="th-TH" sz="14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การใช้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IT </a:t>
                      </a:r>
                      <a:r>
                        <a:rPr lang="th-TH" sz="1400" b="1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เพื่อกระทำการทุจริต  </a:t>
                      </a:r>
                      <a: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 เรื่อง</a:t>
                      </a: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u="sng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  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kumimoji="0" lang="th-TH" sz="14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ngsanaNew" charset="-12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255</a:t>
                      </a:r>
                      <a:r>
                        <a:rPr kumimoji="0" lang="en-US" sz="14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AngsanaNew" charset="-12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X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1400" baseline="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ไม่พบว่ามี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กรณี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การใช้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IT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เพื่อกระทำการทุจริต</a:t>
                      </a:r>
                      <a:endParaRPr lang="th-TH" sz="1400" u="sng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ทุกหน่วยงาน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1,1</a:t>
                      </a:r>
                      <a:b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(ต่ำ)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i="0" u="none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i="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1400" b="1" i="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ฝ่ายบริหารมีการกำหนดนโยบายด้าน</a:t>
                      </a:r>
                      <a:br>
                        <a:rPr lang="th-TH" sz="1400" b="1" i="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 b="1" i="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400" b="1" i="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IT GOVERNANCE </a:t>
                      </a:r>
                      <a:r>
                        <a:rPr lang="th-TH" sz="1400" b="1" i="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และมีการสื่อสาร</a:t>
                      </a:r>
                      <a:r>
                        <a:rPr lang="en-US" sz="1400" b="1" i="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b="1" i="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ที่ชัดเจน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i="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1400" b="1" i="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มีการสื่อสารทำความเข้าใจแนวปฏิบัติที่ชัดเจน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 i="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sz="1400" b="1" i="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มีผู้รับผิดชอบในการสอบทานการปฏิบัติงาน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 i="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4.</a:t>
                      </a:r>
                      <a:r>
                        <a:rPr lang="th-TH" sz="1400" b="1" i="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มีการรายงานเมื่อพบว่ามี</a:t>
                      </a:r>
                      <a:r>
                        <a:rPr lang="th-TH" sz="1400" b="1" i="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การใช้ </a:t>
                      </a:r>
                      <a:r>
                        <a:rPr lang="en-US" sz="1400" b="1" i="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IT </a:t>
                      </a:r>
                      <a:r>
                        <a:rPr lang="th-TH" sz="1400" b="1" i="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400" b="1" i="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1" i="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เพื่อกระทำการทุจริต</a:t>
                      </a: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b="1" i="0" u="none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5.</a:t>
                      </a:r>
                      <a:r>
                        <a:rPr lang="th-TH" sz="1400" b="1" i="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กรณีพบว่ามี</a:t>
                      </a:r>
                      <a:r>
                        <a:rPr lang="th-TH" sz="1400" b="1" i="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การใช้ </a:t>
                      </a:r>
                      <a:r>
                        <a:rPr lang="en-US" sz="1400" b="1" i="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IT </a:t>
                      </a:r>
                      <a:r>
                        <a:rPr lang="th-TH" sz="1400" b="1" i="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เพื่อกระทำทุจริต</a:t>
                      </a:r>
                      <a:r>
                        <a:rPr lang="th-TH" sz="1400" b="1" i="0" u="none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ซึ่งส่งผลกระทบต่อองค์การ และผู้มีส่วนได้ส่วนเสีย  ผู้บริหารมีการตั้งคณะกรรมการสอบข้อเ</a:t>
                      </a:r>
                      <a:r>
                        <a:rPr lang="th-TH" sz="1400" b="1" i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ท็จจริง และ ลงโทษหากพบว่าผู้ปฏิบัติงานผิดจ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ริง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ผู้บริหารและผู้ปฏิบัติงานทุกคน ดำเนินการตามมาตรการ</a:t>
                      </a:r>
                      <a:r>
                        <a:rPr lang="th-TH" sz="1400" baseline="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กิจกรรมป้องกันมิให้เกิดโอกาสทุจริตในองค์กรอย่างเคร่งครัดและ</a:t>
                      </a:r>
                      <a:r>
                        <a:rPr lang="th-TH" sz="140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ต่อเนื่องตลอดปี</a:t>
                      </a:r>
                      <a:r>
                        <a:rPr lang="th-TH" sz="1400" baseline="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sz="1400" dirty="0" smtClean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i="1" u="sng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1,1</a:t>
                      </a:r>
                      <a:b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(ต่ำ)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  ดำเนินการตามมาตรการควบคุมป้องกันที่กำหนดไว้อย่างเคร่งครัด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- กรณีมีการ</a:t>
                      </a:r>
                      <a:r>
                        <a:rPr lang="th-TH" sz="1400" b="1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ใช้ </a:t>
                      </a:r>
                      <a:r>
                        <a:rPr lang="en-US" sz="1400" b="1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IT </a:t>
                      </a:r>
                      <a:r>
                        <a:rPr lang="th-TH" sz="1400" b="1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เพื่อกระทำการทุจริต</a:t>
                      </a:r>
                      <a:r>
                        <a:rPr lang="th-TH" sz="1400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จริง และผลการสอบสวนพบว่าผู้ปฏิบัติงานมีเจตนา</a:t>
                      </a:r>
                      <a:r>
                        <a:rPr lang="th-TH" sz="1400" b="1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ใช้ </a:t>
                      </a:r>
                      <a:r>
                        <a:rPr lang="en-US" sz="1400" b="1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IT </a:t>
                      </a:r>
                      <a:r>
                        <a:rPr lang="th-TH" sz="1400" b="1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เพื่อกระทำการทุจริต</a:t>
                      </a:r>
                      <a:r>
                        <a:rPr lang="th-TH" sz="1400" dirty="0" smtClean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จริง  </a:t>
                      </a:r>
                      <a:r>
                        <a:rPr lang="th-TH" sz="1400" i="1" u="sng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ฝ่ายบริหารมีนโยบายลงโทษทางวินัยขั้นสูงสุด</a:t>
                      </a:r>
                      <a:endParaRPr lang="th-TH" sz="14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2456" marR="624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7943"/>
            <a:ext cx="12192000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  <a:tab pos="1371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ts val="600"/>
              </a:spcBef>
            </a:pPr>
            <a:r>
              <a:rPr lang="th-TH" sz="1800" b="1" u="sng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ตัวอย่าง </a:t>
            </a: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แบบประเมินความเสี่ยง หน่วยงาน  ......................................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 </a:t>
            </a: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ไตรมาสที่...4...ประจำปี...</a:t>
            </a:r>
            <a:r>
              <a:rPr lang="th-TH" sz="14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</a:t>
            </a:r>
            <a:r>
              <a:rPr lang="th-TH" sz="16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255</a:t>
            </a:r>
            <a:r>
              <a:rPr lang="en-US" sz="16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X</a:t>
            </a:r>
            <a:r>
              <a:rPr kumimoji="0" lang="th-TH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AngsanaNew-Bold" charset="-120"/>
                <a:cs typeface="TH SarabunPSK" panose="020B0500040200020003" pitchFamily="34" charset="-34"/>
              </a:rPr>
              <a:t>.....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</a:rPr>
              <a:t>ชื่อแผนงาน/โครงการ	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</a:rPr>
              <a:t>:	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การประเมินความเสี่ยงด้านการทุจริต เพื่อกำหนดมาตรการและกิจกรรมป้องกันมิให้เกิดโอกาสทุจริตใน</a:t>
            </a:r>
            <a:r>
              <a:rPr lang="th-TH" sz="1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องค์กร</a:t>
            </a:r>
            <a:r>
              <a:rPr lang="en-US" sz="1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                   </a:t>
            </a:r>
            <a:r>
              <a:rPr lang="en-US" sz="1200" b="1" dirty="0" smtClean="0"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    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ปัจจัยเสี่ยงที่เหลืออยู่จาก</a:t>
            </a:r>
            <a:r>
              <a:rPr kumimoji="0" lang="th-TH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ปีก่อน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(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Residual risk) – </a:t>
            </a:r>
            <a:r>
              <a:rPr kumimoji="0" lang="th-TH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ปี </a:t>
            </a:r>
            <a:r>
              <a:rPr lang="th-TH" sz="14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255</a:t>
            </a:r>
            <a:r>
              <a:rPr lang="en-US" sz="14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X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endParaRPr>
          </a:p>
          <a:p>
            <a:pPr lvl="0"/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รองรับเป้าประสงค์เชิงยุทธศาสตร์ ประจำปี </a:t>
            </a:r>
            <a:r>
              <a:rPr kumimoji="0" lang="th-TH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(  </a:t>
            </a:r>
            <a:r>
              <a:rPr lang="th-TH" sz="14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255</a:t>
            </a:r>
            <a:r>
              <a:rPr lang="en-US" sz="1400" b="1" u="sng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X</a:t>
            </a:r>
            <a:r>
              <a:rPr lang="th-TH" sz="1400" b="1" u="sng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+ 1 </a:t>
            </a:r>
            <a:r>
              <a:rPr kumimoji="0" lang="th-TH" sz="1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) 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เรื่อง 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องค์การโปร่งใส </a:t>
            </a:r>
            <a:r>
              <a:rPr lang="en-US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		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		</a:t>
            </a:r>
            <a:r>
              <a:rPr lang="en-US" sz="1400" b="1" dirty="0" smtClean="0"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   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ปัจจัยเสี่ยง</a:t>
            </a:r>
            <a:r>
              <a:rPr kumimoji="0" lang="th-TH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ปีปัจจุบัน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 (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Inherent risk) –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ปี </a:t>
            </a:r>
            <a:r>
              <a:rPr lang="th-TH" sz="14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255</a:t>
            </a:r>
            <a:r>
              <a:rPr lang="en-US" sz="14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X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endParaRPr>
          </a:p>
          <a:p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วัตถุประสงค์/เป้าหมาย	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:	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</a:t>
            </a:r>
            <a:r>
              <a:rPr lang="th-TH" sz="1400" b="1" dirty="0" smtClean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มี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การเกิดทุจริต  0   ครั้ง</a:t>
            </a:r>
            <a:endParaRPr lang="en-US" sz="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endParaRPr>
          </a:p>
          <a:p>
            <a:pPr lvl="0"/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Risk  Appetite	:	</a:t>
            </a:r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 มีการเกิดทุจริต  0   ครั้ง</a:t>
            </a:r>
            <a:endParaRPr kumimoji="0" lang="th-TH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PSK" panose="020B0500040200020003" pitchFamily="34" charset="-34"/>
              <a:ea typeface="AngsanaNew" charset="-120"/>
              <a:cs typeface="TH SarabunPSK" panose="020B0500040200020003" pitchFamily="34" charset="-34"/>
              <a:sym typeface="Wingdings 2" panose="050201020105070707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3716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Risk  Tolerance	:	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AngsanaNew" charset="-120"/>
                <a:cs typeface="TH SarabunPSK" panose="020B0500040200020003" pitchFamily="34" charset="-34"/>
                <a:sym typeface="Wingdings 2" panose="05020102010507070707" pitchFamily="18" charset="2"/>
              </a:rPr>
              <a:t>ไม่มี</a:t>
            </a: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  <a:sym typeface="Wingdings 2" panose="050201020105070707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90292" y="6298814"/>
            <a:ext cx="683339" cy="365125"/>
          </a:xfrm>
        </p:spPr>
        <p:txBody>
          <a:bodyPr/>
          <a:lstStyle/>
          <a:p>
            <a:fld id="{2E39D5E7-0E85-40FE-B712-D6551F51AD36}" type="slidenum">
              <a:rPr lang="th-TH" sz="1100" b="1" smtClean="0">
                <a:solidFill>
                  <a:schemeClr val="tx1"/>
                </a:solidFill>
              </a:rPr>
              <a:pPr/>
              <a:t>42</a:t>
            </a:fld>
            <a:endParaRPr lang="th-TH" sz="11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79332" y="284085"/>
            <a:ext cx="99429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แบบประเมิน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1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52123" y="6140122"/>
            <a:ext cx="683339" cy="365125"/>
          </a:xfrm>
        </p:spPr>
        <p:txBody>
          <a:bodyPr/>
          <a:lstStyle/>
          <a:p>
            <a:fld id="{B448A737-0F3D-478E-8008-BEFC49DDDAD1}" type="slidenum">
              <a:rPr lang="en-US" sz="1050" b="1">
                <a:solidFill>
                  <a:schemeClr val="bg1"/>
                </a:solidFill>
              </a:rPr>
              <a:pPr/>
              <a:t>43</a:t>
            </a:fld>
            <a:endParaRPr lang="th-TH" sz="1050" b="1" dirty="0">
              <a:solidFill>
                <a:schemeClr val="bg1"/>
              </a:solidFill>
            </a:endParaRPr>
          </a:p>
        </p:txBody>
      </p:sp>
      <p:sp>
        <p:nvSpPr>
          <p:cNvPr id="1911810" name="Line 2"/>
          <p:cNvSpPr>
            <a:spLocks noChangeShapeType="1"/>
          </p:cNvSpPr>
          <p:nvPr/>
        </p:nvSpPr>
        <p:spPr bwMode="auto">
          <a:xfrm>
            <a:off x="3359150" y="1552576"/>
            <a:ext cx="0" cy="230822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911811" name="Line 3"/>
          <p:cNvSpPr>
            <a:spLocks noChangeShapeType="1"/>
          </p:cNvSpPr>
          <p:nvPr/>
        </p:nvSpPr>
        <p:spPr bwMode="auto">
          <a:xfrm>
            <a:off x="5087939" y="5734050"/>
            <a:ext cx="3095625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graphicFrame>
        <p:nvGraphicFramePr>
          <p:cNvPr id="191181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5885352"/>
              </p:ext>
            </p:extLst>
          </p:nvPr>
        </p:nvGraphicFramePr>
        <p:xfrm>
          <a:off x="3935414" y="1125539"/>
          <a:ext cx="6192837" cy="4103689"/>
        </p:xfrm>
        <a:graphic>
          <a:graphicData uri="http://schemas.openxmlformats.org/drawingml/2006/table">
            <a:tbl>
              <a:tblPr/>
              <a:tblGrid>
                <a:gridCol w="1481137"/>
                <a:gridCol w="1571625"/>
                <a:gridCol w="1524000"/>
                <a:gridCol w="1616075"/>
              </a:tblGrid>
              <a:tr h="11668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9906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9540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921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ngsana New" panose="02020603050405020304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ngsana New" panose="02020603050405020304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911841" name="Rectangle 33"/>
          <p:cNvSpPr>
            <a:spLocks noChangeArrowheads="1"/>
          </p:cNvSpPr>
          <p:nvPr/>
        </p:nvSpPr>
        <p:spPr bwMode="auto">
          <a:xfrm>
            <a:off x="1524001" y="5799465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1911842" name="Rectangle 34"/>
          <p:cNvSpPr>
            <a:spLocks noChangeArrowheads="1"/>
          </p:cNvSpPr>
          <p:nvPr/>
        </p:nvSpPr>
        <p:spPr bwMode="auto">
          <a:xfrm>
            <a:off x="1524001" y="5799465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th-TH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911843" name="Rectangle 35"/>
          <p:cNvSpPr>
            <a:spLocks noChangeArrowheads="1"/>
          </p:cNvSpPr>
          <p:nvPr/>
        </p:nvSpPr>
        <p:spPr bwMode="auto">
          <a:xfrm>
            <a:off x="1524001" y="5799465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th-TH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911844" name="Rectangle 36"/>
          <p:cNvSpPr>
            <a:spLocks noChangeArrowheads="1"/>
          </p:cNvSpPr>
          <p:nvPr/>
        </p:nvSpPr>
        <p:spPr bwMode="auto">
          <a:xfrm>
            <a:off x="1524001" y="5799465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th-TH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911845" name="Rectangle 37"/>
          <p:cNvSpPr>
            <a:spLocks noChangeArrowheads="1"/>
          </p:cNvSpPr>
          <p:nvPr/>
        </p:nvSpPr>
        <p:spPr bwMode="auto">
          <a:xfrm>
            <a:off x="1524001" y="5799465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th-TH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911846" name="Rectangle 38"/>
          <p:cNvSpPr>
            <a:spLocks noChangeArrowheads="1"/>
          </p:cNvSpPr>
          <p:nvPr/>
        </p:nvSpPr>
        <p:spPr bwMode="auto">
          <a:xfrm>
            <a:off x="1524001" y="5799465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th-TH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911847" name="Rectangle 39"/>
          <p:cNvSpPr>
            <a:spLocks noChangeArrowheads="1"/>
          </p:cNvSpPr>
          <p:nvPr/>
        </p:nvSpPr>
        <p:spPr bwMode="auto">
          <a:xfrm>
            <a:off x="3432175" y="5767389"/>
            <a:ext cx="6545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th-TH" altLang="zh-TW" sz="16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0" hangingPunct="0"/>
            <a:r>
              <a:rPr lang="th-TH" altLang="zh-TW" sz="1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zh-TW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โอกาสจะเกิด (</a:t>
            </a:r>
            <a:r>
              <a:rPr lang="th-TH" altLang="zh-TW" sz="2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Probability</a:t>
            </a:r>
            <a:r>
              <a:rPr lang="th-TH" altLang="zh-TW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zh-TW" sz="2400" b="1" dirty="0">
                <a:solidFill>
                  <a:srgbClr val="FFFF00"/>
                </a:solidFill>
                <a:latin typeface="TH SarabunPSK" panose="020B0500040200020003" pitchFamily="34" charset="-34"/>
                <a:ea typeface="PMingLiU" panose="02020500000000000000" pitchFamily="18" charset="-120"/>
                <a:cs typeface="TH SarabunPSK" panose="020B0500040200020003" pitchFamily="34" charset="-34"/>
              </a:rPr>
              <a:t>: P</a:t>
            </a:r>
            <a:r>
              <a:rPr lang="th-TH" altLang="zh-TW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)</a:t>
            </a:r>
          </a:p>
        </p:txBody>
      </p:sp>
      <p:sp>
        <p:nvSpPr>
          <p:cNvPr id="1911848" name="Text Box 40"/>
          <p:cNvSpPr txBox="1">
            <a:spLocks noChangeArrowheads="1"/>
          </p:cNvSpPr>
          <p:nvPr/>
        </p:nvSpPr>
        <p:spPr bwMode="auto">
          <a:xfrm>
            <a:off x="2128838" y="270343"/>
            <a:ext cx="7848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th-TH" altLang="zh-TW" sz="4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Risk  </a:t>
            </a:r>
            <a:r>
              <a:rPr lang="th-TH" altLang="zh-TW" sz="4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Profile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11849" name="Text Box 41"/>
          <p:cNvSpPr txBox="1">
            <a:spLocks noChangeArrowheads="1"/>
          </p:cNvSpPr>
          <p:nvPr/>
        </p:nvSpPr>
        <p:spPr bwMode="auto">
          <a:xfrm>
            <a:off x="955829" y="2133601"/>
            <a:ext cx="20891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altLang="zh-TW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 </a:t>
            </a:r>
          </a:p>
          <a:p>
            <a:pPr algn="ctr">
              <a:spcBef>
                <a:spcPct val="50000"/>
              </a:spcBef>
            </a:pPr>
            <a:r>
              <a:rPr lang="th-TH" altLang="zh-TW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 </a:t>
            </a:r>
            <a:r>
              <a:rPr lang="th-TH" altLang="zh-TW" sz="20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Impact </a:t>
            </a:r>
            <a:r>
              <a:rPr lang="en-US" altLang="zh-TW" sz="2000" b="1" dirty="0">
                <a:solidFill>
                  <a:srgbClr val="FFFF00"/>
                </a:solidFill>
                <a:latin typeface="TH SarabunPSK" panose="020B0500040200020003" pitchFamily="34" charset="-34"/>
                <a:ea typeface="PMingLiU" panose="02020500000000000000" pitchFamily="18" charset="-120"/>
                <a:cs typeface="TH SarabunPSK" panose="020B0500040200020003" pitchFamily="34" charset="-34"/>
              </a:rPr>
              <a:t>: I </a:t>
            </a:r>
            <a:r>
              <a:rPr lang="th-TH" altLang="zh-TW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11850" name="Text Box 42"/>
          <p:cNvSpPr txBox="1">
            <a:spLocks noChangeArrowheads="1"/>
          </p:cNvSpPr>
          <p:nvPr/>
        </p:nvSpPr>
        <p:spPr bwMode="auto">
          <a:xfrm>
            <a:off x="9120188" y="5300664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000" b="1">
                <a:solidFill>
                  <a:srgbClr val="FFFF0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4</a:t>
            </a:r>
          </a:p>
        </p:txBody>
      </p:sp>
      <p:sp>
        <p:nvSpPr>
          <p:cNvPr id="1911851" name="Text Box 43"/>
          <p:cNvSpPr txBox="1">
            <a:spLocks noChangeArrowheads="1"/>
          </p:cNvSpPr>
          <p:nvPr/>
        </p:nvSpPr>
        <p:spPr bwMode="auto">
          <a:xfrm>
            <a:off x="3432175" y="1808164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000" b="1">
                <a:solidFill>
                  <a:srgbClr val="FFFF0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4</a:t>
            </a:r>
          </a:p>
        </p:txBody>
      </p:sp>
      <p:sp>
        <p:nvSpPr>
          <p:cNvPr id="1911852" name="Text Box 44"/>
          <p:cNvSpPr txBox="1">
            <a:spLocks noChangeArrowheads="1"/>
          </p:cNvSpPr>
          <p:nvPr/>
        </p:nvSpPr>
        <p:spPr bwMode="auto">
          <a:xfrm>
            <a:off x="7608888" y="5229226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000" b="1">
                <a:solidFill>
                  <a:srgbClr val="FFFF0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3</a:t>
            </a:r>
          </a:p>
        </p:txBody>
      </p:sp>
      <p:sp>
        <p:nvSpPr>
          <p:cNvPr id="1911853" name="Text Box 45"/>
          <p:cNvSpPr txBox="1">
            <a:spLocks noChangeArrowheads="1"/>
          </p:cNvSpPr>
          <p:nvPr/>
        </p:nvSpPr>
        <p:spPr bwMode="auto">
          <a:xfrm>
            <a:off x="6024563" y="5229226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000" b="1">
                <a:solidFill>
                  <a:srgbClr val="FFFF0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2</a:t>
            </a:r>
          </a:p>
        </p:txBody>
      </p:sp>
      <p:sp>
        <p:nvSpPr>
          <p:cNvPr id="1911854" name="Text Box 46"/>
          <p:cNvSpPr txBox="1">
            <a:spLocks noChangeArrowheads="1"/>
          </p:cNvSpPr>
          <p:nvPr/>
        </p:nvSpPr>
        <p:spPr bwMode="auto">
          <a:xfrm>
            <a:off x="4583113" y="5229226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000" b="1">
                <a:solidFill>
                  <a:srgbClr val="FFFF0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1</a:t>
            </a:r>
          </a:p>
        </p:txBody>
      </p:sp>
      <p:sp>
        <p:nvSpPr>
          <p:cNvPr id="1911855" name="Text Box 47"/>
          <p:cNvSpPr txBox="1">
            <a:spLocks noChangeArrowheads="1"/>
          </p:cNvSpPr>
          <p:nvPr/>
        </p:nvSpPr>
        <p:spPr bwMode="auto">
          <a:xfrm>
            <a:off x="3432175" y="3535364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000" b="1">
                <a:solidFill>
                  <a:srgbClr val="FFFF0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2</a:t>
            </a:r>
          </a:p>
        </p:txBody>
      </p:sp>
      <p:sp>
        <p:nvSpPr>
          <p:cNvPr id="1911856" name="Text Box 48"/>
          <p:cNvSpPr txBox="1">
            <a:spLocks noChangeArrowheads="1"/>
          </p:cNvSpPr>
          <p:nvPr/>
        </p:nvSpPr>
        <p:spPr bwMode="auto">
          <a:xfrm>
            <a:off x="3432175" y="2671764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000" b="1">
                <a:solidFill>
                  <a:srgbClr val="FFFF0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3</a:t>
            </a:r>
          </a:p>
        </p:txBody>
      </p:sp>
      <p:sp>
        <p:nvSpPr>
          <p:cNvPr id="1911857" name="Text Box 49"/>
          <p:cNvSpPr txBox="1">
            <a:spLocks noChangeArrowheads="1"/>
          </p:cNvSpPr>
          <p:nvPr/>
        </p:nvSpPr>
        <p:spPr bwMode="auto">
          <a:xfrm>
            <a:off x="3432175" y="4471989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000" b="1">
                <a:solidFill>
                  <a:srgbClr val="FFFF0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1</a:t>
            </a:r>
          </a:p>
        </p:txBody>
      </p:sp>
      <p:sp>
        <p:nvSpPr>
          <p:cNvPr id="1911858" name="Text Box 50"/>
          <p:cNvSpPr txBox="1">
            <a:spLocks noChangeArrowheads="1"/>
          </p:cNvSpPr>
          <p:nvPr/>
        </p:nvSpPr>
        <p:spPr bwMode="auto">
          <a:xfrm>
            <a:off x="3432175" y="5119689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h-TH" sz="2000" b="1">
                <a:solidFill>
                  <a:srgbClr val="FFFF00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0</a:t>
            </a:r>
          </a:p>
        </p:txBody>
      </p:sp>
      <p:sp>
        <p:nvSpPr>
          <p:cNvPr id="2" name="Oval 1"/>
          <p:cNvSpPr/>
          <p:nvPr/>
        </p:nvSpPr>
        <p:spPr>
          <a:xfrm>
            <a:off x="4664137" y="4713971"/>
            <a:ext cx="522812" cy="4684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F7</a:t>
            </a:r>
            <a:endParaRPr lang="th-TH" sz="1200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4003476" y="4703703"/>
            <a:ext cx="522812" cy="4684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F4</a:t>
            </a:r>
            <a:endParaRPr lang="th-TH" sz="1200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979057" y="4436193"/>
            <a:ext cx="522812" cy="4684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F6</a:t>
            </a:r>
            <a:endParaRPr lang="th-TH" sz="1200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780818" y="4256698"/>
            <a:ext cx="522812" cy="4684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F3</a:t>
            </a:r>
            <a:endParaRPr lang="th-TH" sz="12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214147" y="4256699"/>
            <a:ext cx="522812" cy="4684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F1</a:t>
            </a:r>
            <a:endParaRPr lang="th-TH" sz="12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4421454" y="3515973"/>
            <a:ext cx="522812" cy="4684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F5</a:t>
            </a:r>
            <a:endParaRPr lang="th-TH" sz="12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420033" y="2533190"/>
            <a:ext cx="522812" cy="4684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F2</a:t>
            </a:r>
            <a:endParaRPr lang="th-TH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79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02226" y="1892302"/>
            <a:ext cx="4540250" cy="231298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9600" b="1" dirty="0">
                <a:solidFill>
                  <a:srgbClr val="FF0000"/>
                </a:solidFill>
                <a:latin typeface="+mn-lt"/>
              </a:rPr>
              <a:t>Q </a:t>
            </a:r>
            <a:r>
              <a:rPr lang="en-US" sz="9600" b="1" dirty="0" smtClean="0">
                <a:solidFill>
                  <a:srgbClr val="FF0000"/>
                </a:solidFill>
                <a:latin typeface="+mn-lt"/>
              </a:rPr>
              <a:t>&gt; A</a:t>
            </a:r>
            <a:endParaRPr lang="th-TH" sz="9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0659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28C4DB-90D8-4421-86D2-EC2A7A073CF2}" type="slidenum">
              <a:rPr lang="th-TH" sz="14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th-TH" sz="140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1500" y="6215064"/>
            <a:ext cx="37147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  <a:cs typeface="Cordia New" pitchFamily="34" charset="-34"/>
                <a:hlinkClick r:id="rId2"/>
              </a:rPr>
              <a:t>kaewta.c@egat.co.th</a:t>
            </a:r>
            <a:r>
              <a:rPr lang="en-US" b="1" dirty="0">
                <a:solidFill>
                  <a:srgbClr val="FF0000"/>
                </a:solidFill>
                <a:cs typeface="Cordia New" pitchFamily="34" charset="-34"/>
              </a:rPr>
              <a:t> </a:t>
            </a:r>
            <a:endParaRPr lang="th-TH" b="1" dirty="0">
              <a:solidFill>
                <a:srgbClr val="FF0000"/>
              </a:solidFill>
              <a:cs typeface="Cordia New" pitchFamily="34" charset="-34"/>
            </a:endParaRPr>
          </a:p>
        </p:txBody>
      </p:sp>
      <p:pic>
        <p:nvPicPr>
          <p:cNvPr id="70661" name="Picture 11" descr="spinning red question mark animated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0587" y="762796"/>
            <a:ext cx="928687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15" descr="the end sign animated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0374" y="1493261"/>
            <a:ext cx="157162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17" descr="two men hold send email sign animated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6738" y="5403850"/>
            <a:ext cx="37147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9" descr="Homer Simpson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8813" y="4760913"/>
            <a:ext cx="8747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5" name="Picture 11" descr="floating love hearts animated 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4626" y="4071938"/>
            <a:ext cx="8477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6" name="Picture 13" descr="blue bird marching with email me sign animated 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4188" y="5500688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8795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18"/>
          <p:cNvGrpSpPr>
            <a:grpSpLocks/>
          </p:cNvGrpSpPr>
          <p:nvPr/>
        </p:nvGrpSpPr>
        <p:grpSpPr bwMode="auto">
          <a:xfrm>
            <a:off x="633857" y="1379165"/>
            <a:ext cx="7929562" cy="5216525"/>
            <a:chOff x="857224" y="1427157"/>
            <a:chExt cx="7929618" cy="5216553"/>
          </a:xfrm>
        </p:grpSpPr>
        <p:grpSp>
          <p:nvGrpSpPr>
            <p:cNvPr id="37899" name="Group 12"/>
            <p:cNvGrpSpPr>
              <a:grpSpLocks/>
            </p:cNvGrpSpPr>
            <p:nvPr/>
          </p:nvGrpSpPr>
          <p:grpSpPr bwMode="auto">
            <a:xfrm>
              <a:off x="2690842" y="1427157"/>
              <a:ext cx="6096000" cy="5216553"/>
              <a:chOff x="1547834" y="714356"/>
              <a:chExt cx="6096000" cy="5216553"/>
            </a:xfrm>
          </p:grpSpPr>
          <p:pic>
            <p:nvPicPr>
              <p:cNvPr id="37901" name="Picture 6" descr="https://encrypted-tbn0.gstatic.com/images?q=tbn:ANd9GcRrgPlX-jBgrG6JRDN9dz_VsTqixblVHeO02alR79GHbXju96HM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4942" y="714356"/>
                <a:ext cx="1477557" cy="1385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7902" name="Group 11"/>
              <p:cNvGrpSpPr>
                <a:grpSpLocks/>
              </p:cNvGrpSpPr>
              <p:nvPr/>
            </p:nvGrpSpPr>
            <p:grpSpPr bwMode="auto">
              <a:xfrm>
                <a:off x="1547834" y="1397000"/>
                <a:ext cx="6096000" cy="4533909"/>
                <a:chOff x="1524000" y="1397000"/>
                <a:chExt cx="6096000" cy="4533909"/>
              </a:xfrm>
            </p:grpSpPr>
            <p:grpSp>
              <p:nvGrpSpPr>
                <p:cNvPr id="37903" name="Group 10"/>
                <p:cNvGrpSpPr>
                  <a:grpSpLocks/>
                </p:cNvGrpSpPr>
                <p:nvPr/>
              </p:nvGrpSpPr>
              <p:grpSpPr bwMode="auto">
                <a:xfrm>
                  <a:off x="1524000" y="1397000"/>
                  <a:ext cx="6096000" cy="4533909"/>
                  <a:chOff x="1524000" y="1397000"/>
                  <a:chExt cx="6096000" cy="4533909"/>
                </a:xfrm>
              </p:grpSpPr>
              <p:pic>
                <p:nvPicPr>
                  <p:cNvPr id="37905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39658" t="64029" r="50854" b="14748"/>
                  <a:stretch>
                    <a:fillRect/>
                  </a:stretch>
                </p:blipFill>
                <p:spPr bwMode="auto">
                  <a:xfrm>
                    <a:off x="5643570" y="2714620"/>
                    <a:ext cx="1190612" cy="1214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aphicFrame>
                <p:nvGraphicFramePr>
                  <p:cNvPr id="4" name="Diagram 3"/>
                  <p:cNvGraphicFramePr/>
                  <p:nvPr/>
                </p:nvGraphicFramePr>
                <p:xfrm>
                  <a:off x="1524000" y="1397000"/>
                  <a:ext cx="6096000" cy="4064000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6" r:lo="rId7" r:qs="rId8" r:cs="rId9"/>
                  </a:graphicData>
                </a:graphic>
              </p:graphicFrame>
              <p:pic>
                <p:nvPicPr>
                  <p:cNvPr id="37907" name="Picture 4" descr="http://www.talkystory.com/wp-content/uploads/2014/06/Soccer-Betting.jpg">
                    <a:hlinkClick r:id="rId10"/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14942" y="4500570"/>
                    <a:ext cx="1619595" cy="14303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37904" name="Picture 8" descr="https://encrypted-tbn1.gstatic.com/images?q=tbn:ANd9GcQ3uXkmZxlKSaUzVBe96x2jZzucVIGjOPuQZmjeNJQYmHN2xjZK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04960" y="2000240"/>
                  <a:ext cx="1896207" cy="1785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37900" name="Picture 18" descr="http://www.gifs.net/Animation11/Everything_Else/Explosives/Dynamite_2.gif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24" y="2714620"/>
              <a:ext cx="1928826" cy="1928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Line Callout 2 24"/>
          <p:cNvSpPr/>
          <p:nvPr/>
        </p:nvSpPr>
        <p:spPr>
          <a:xfrm>
            <a:off x="8001857" y="642938"/>
            <a:ext cx="1143000" cy="78581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6870"/>
              <a:gd name="adj6" fmla="val -49926"/>
            </a:avLst>
          </a:prstGeom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37892" name="Title 1"/>
          <p:cNvSpPr>
            <a:spLocks noGrp="1"/>
          </p:cNvSpPr>
          <p:nvPr>
            <p:ph type="title"/>
          </p:nvPr>
        </p:nvSpPr>
        <p:spPr>
          <a:xfrm>
            <a:off x="523875" y="428626"/>
            <a:ext cx="7143750" cy="868363"/>
          </a:xfrm>
        </p:spPr>
        <p:txBody>
          <a:bodyPr>
            <a:normAutofit fontScale="90000"/>
          </a:bodyPr>
          <a:lstStyle/>
          <a:p>
            <a:pPr algn="ctr"/>
            <a:r>
              <a:rPr lang="th-TH" sz="6000" b="1" dirty="0">
                <a:solidFill>
                  <a:srgbClr val="FF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      ปัจจัยที่ก่อให้เกิดการทุจริต</a:t>
            </a:r>
          </a:p>
        </p:txBody>
      </p:sp>
      <p:sp>
        <p:nvSpPr>
          <p:cNvPr id="37893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11227331" y="6316570"/>
            <a:ext cx="683339" cy="365125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81769E-CA12-4831-94D6-845734D3D640}" type="slidenum">
              <a:rPr lang="th-TH" sz="1600" b="1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th-TH" sz="1600" b="1"/>
          </a:p>
        </p:txBody>
      </p:sp>
      <p:sp>
        <p:nvSpPr>
          <p:cNvPr id="37894" name="AutoShape 2" descr="data:image/jpeg;base64,/9j/4AAQSkZJRgABAQAAAQABAAD/2wCEAAkGBxQTEhUUExQWFhUXGB8aGBUXFxwdHhoXHRccHBocHBocHCghHB4mIBwZITEhJSorLi4uGCA0ODMtNygtLisBCgoKDg0OGhAQGywkHxwsLCwsLCwsLCwsLCwsLCwsLCwsLCwsLCwsLCwsLCwsLCwsLCwsLCwsLCwsLCwsLCwsLP/AABEIANUA7QMBIgACEQEDEQH/xAAcAAACAwEBAQEAAAAAAAAAAAAABgQFBwMCAQj/xABFEAABAwIDBQYCBwYEBQUBAAABAgMRACEEEjEFBkFRYRMiMnGBkUKhB1JiscHR8BQjM3KC4RVDkvFTc6KywhY0Y4PSJP/EABgBAAMBAQAAAAAAAAAAAAAAAAABAgME/8QAIBEBAQACAwADAQEBAAAAAAAAAAECERIhMQNBUWETIv/aAAwDAQACEQMRAD8A3GiiigCiiigCiiigCiiigCiiigCiiigCiiigCivJUBUDH7aZZ8a0g8uPtrS2FjXxSopOxe+WZRQ0g5tBnBEnhCQCSJIv1quxrWKeSC+6GfiUmSqBOnZoMnUCVHW8XFK5A3Y7b7LdioKV9VNz7DT1qr2BvejEOqaKQ2q+QFUlYEhXCJEcCbTyqv2fs1oq7rRdKTlUpUBMA8MvdIEqsSePOav8bs9K0AABKkmW1ADuqGhH60qdhcg19qt2RjitJChlcSYWnkrmOh1H9qsquXYFFFFMCiiigCiiigCiiigCiiigCiioy8WkZrg5PEBci03AvMUrdBJopVO/eGJAQVKJ07hH/dFRcRve4VQhoZY8cld5IghsGCLG9r9DC5A6TXkqHOkR/amLUFR3R8BSkXTwKiQojl4Tp1iuKWsYpMKdWFSJKTy8QCVISRY+YgHpRyDQFOgcahYnbeHb8bqE+agPlNJOK3cU+rvPKhIuMxggwZM5hpyA16ilbHhvDpLjaSVmENZ+9A4TpwEnSiUmi7w79MYVrtcrjyRqGwJA5nMRalEfTMlyQzg3CRHiVe9hZAPGBc8a47q45txMLhaoGcqvmBFzHK8Ryqla3MaRiXsj6klN20ojuoWDrmBChqmOnlU558Z20+OcrpbO/SbjnIDTCEZtJA5AkglZzASLxVBj98tqEh79pypylQaGSIFjMNi+pym9jxEC5Tum1Cc6nVlPilZAXckhSRaCSZjmZ1NTGd38MkqIZRKhBkZrdAqY9K5/92/+LlsTGKxbSXF45+VQFNpAGVRMEWVcAxw0IruzshtCytGdRUZKnDooKPdIEDKbDNNpGpq22alDWVORPZgRki0dBTOtgKR+6IQTdKkga63tcHjWmHycmOfx8Cw1s492EjJmBVmICSBxgwgmLHUyOIOapjWAbyy48FJBKSQc8TlNzoBmEzEd4gzrS5vBhnnXVqdbUts2KUySysaEAXiLidbHnXvYOy3w8F5cjYssrGTOkRBCeZBKTwrTTHl3poOEwiGwMs6RJJJjgJJ0qSDVVg3Q0jICVBJOWbQM1kEn4h1ryvbzSc2YzCspySqOU21sdJ5VK3fHtFKg82JWkQpP10cvMairTAYxLqApJkH9QeRHEUq4zbroMBCWzNu1nvJg3ABzTaYANqrnd5Q1iUqZQpTa/wCMkC5UNVJQO8lQ6gZtImqhNForlh3cwB5ibiPka61oBRRRQBRRRQBRRRQBRRRQBSFgdrZNoPpUYStwoPQjwfrqeVPtZpvxsstYsOJHdfHp2qR8ioR/1VHyeKxWSNhtt4h5GUS8S60pRMJPxosZAnvW5jlVgjCpCspBJChdKCYSoGBmN4H1hpUXZ+K/bMMIVD7UEE65h4Seih3T61cbNxgcQFaHRSfqqHiB8jUS77KxGxzuHw8F1cEiwJJUbQYSkSQePAxXPD7cwalBIWkKJhOcKSScsQCsXMDnNqpd5d1nHHXXkLB7QJspZQUFAiEnTKdYMXjWKXsPuepCSgKbSFG5UsLmbTCQSSItpBp9E099uUqSOII+UVlO8hhKEad4FR1KcsC411n2rScK8EJQiHF5UhOcpN4ESSdZ/GqjeXdhOJGdAyOdePrwnjwPzpwVl+zsUG8akEIbWJClBUJIItM2nT8ppxxWICglxAT2ibgiB2iTqmesD1ANKW1d2nwsocQACAEk6ddenETrTNslxtDaW325UBAcCoJGnkeGtPKSwpbLtbMOBaQtN0kSP1zm3pXvLVBt3EqwiO1w3fbzfvGnBoTHeSpPhE6yDrPOlzB7ZxuIQoduhCXFEFWWC2EgKUAoRl7skSbhKrgiuK/DY7Z8srQwg1YbLx0BSM6ReAdcqzoCJ4nha5rLloeUWlPYtwFAUqxCVISOYFyTlUnNJ0TwVIq8dhWgEqbdhycznfUrMSqQoK0kFM3g95PEGqww1d7LPLlNabsECZU4ZUdUjKcpFgTrA561wxOKYaurKOOZZ5yFW8tY50k7JxK8Sz2z2MaaCFZVdqtaiohKblJUAQfEI4k9I+ObXwDMjtXsSYgpaSGkmw1VZRmOZ1PM107jl1V5t/bbLgDYbUspUm0EKFwO62JWddO7OU3kRXJeCxBSVKyYVER2rigi0XIglwnlmUNBa8BRf31cSCnCNNYRB4oSFLPmpQ19KXMZinHlZnnHHDzWSr7zb2qeX4cx/Txitr7PZzFTzuKctKWpbQSBAlWp63MyeZqpxO/z4BThmm8Mg/8ADSCvzLigZ/0+tLPZgcPf+0V8Dx4EegJqLu/a5JGvfRHjHXm8Qt1RWc4AKjmV4ZNz8OkDTWtCrPvoacT+yuie/wBrKgdcuUBJveDB15GtAmt8OsWd9faK8hY0r1VkKKKKAKKKKAKKK8KcA40B7qm3s2V+04ZaB4x3mzyWm4jz09a74zbTTfiWkeZqnxO9qbhoKcIuT4UgQDdR6EH1qbTZ9sDbqmng4BqrKtI+sfEmOviHUEeb3tDFhgjFIClMuR2oSJifC5HsFeh51mO2VS6p5KRkeMkJJi5kpzcFTKknUe1XuF337BgtqaL+Yd2SAkpVY5rG+oKQNQeBFYS8aqzcXe1N6WhHZypRFzAhJjQqWgnhwAqG5vE6rN2baiJ0lUm4kd2ALcuNp40pJ3tdQIYwuDaA4lCnFD1WqSetcMTvlj12ViykfVZQlH3CfnVc4XCnYYvGKUOyw7iRqSEKkqOpzLEeXKLm9D68fkh1eHB4KeUyI1njPKxHA1muJxzq57R19wfbdXHtmqL2TYn923PUSfnRzHFoOOxQUMuL2rhgI8DaysD+lAANRU43ZaJBxGJdP/wsFI6kFQ/GKSW18h7CPwr44rnb5UcqfGNBTvNs+FD9mxK0rEHtHUgEER4Qsge1ZSnaoS7GWEZoMqN0ZuJA5dKnu4hCbk2jjSq3igFZoB6Gqxmx4YxtdAslOaRFgb2+SpgyBEDS9csdtJamjCClJI72l7EQBxhJFuBPOq5jHOqshKRMdLgkg3Os8eNMWB3Nx2IADighJvwM8J7tpvzo46O5xA2F4VE8xcxoOpqzUtPn6k/nTRsv6M8sJW6sk3gKyz7VcM/R+hIOZnN3SQVKLl+Ayk3OlTZ2XJnD+LA4kecCf9RrmjEZjCe8eSZV/wBgp92tuChIb7JCSG/EkjLnUIUpWaIi8axwrlhdynC5K0JQJzrVKZJAENpCTpFzbj1p8Yi53fhUbwb50aXfQlAGpAHiM8Rw0mpWD3efdsoqB5AFRk3iBl4X1jrWx7C2bkSS5GdUWmYAEAcpi586tw2mp6Xus63T3axGHC+yeUnNBVmagaEWBJM/rjNMbQxZfQ2XxljMrKkSEg8ZTadB61eY7FpaQVanQJGqlGwA6k0ubd2icIyZIOJfuroIiJ4ACw8iarfSfaaNg43tHHQkjIggCOcGTM/oEc6vKXNw8D2eEQoghbpK1TqSbC3AZQIFMdaYTUFFFFFUQooooBfVtfNi1szZITH80SfkR7GljbZxSsU4ylxZTHaAcOzPRIkwe7oT5173nBY2gHeDgSR5gZSPl/1VcbWdADWJT8BhR5tKsfYwfest9qqmVsRRhSobg2MwZMT3lZpmPqDThUg4FoxJK1CCRE/FA8c6dEjWatSmIyyoREqM2JFtfWegFUu3d4k4VISrKXCCo3ypCAYKlGPkBc0dpG19kh9tTeTKDEKWolQN44mIPAag1km0G1tuqSYCp70+KdDJm/n5U6N/SAVFUtpWEmF9nmEWuRnsqL2sYE1y3iYQ/DzawkqEzEhQix5gxxFTljVY2QmoSY0MDiTP516zKjX0/wBvyqo2ntYtqKYJIPE2nyvVZ/izijqEgchf3Mn2pTDLSuUMygAL/f8AfFR3MchNgU/03+4EH5UsOocWZJMc1E15EDmTVcP6XJb4vbMWEn1gew19xXFO0Eq1JSbaD3N59BVcMOtZsCfSu621pMKRcDiPY9eVVwgmTsnZ4WZS5J6mePHz15142ayhTqA4CUFQzBJglPEA8JFprjmRxCkkX9b26cL16wqgHRBBE2J40+xdNTTtLAlIT2WKSIiELbUIiIjj/erDB7SweYdniFNqkkh1gozHqpog+wrOUqPK3NJtUtl+2sjkf1+BrPdGo1xvFPKjs3mXBfuh1JPHLZwJVGkiakf4s80kl1tSQBM5SBMaSMyToACSBfheMmaejiUjlOZPsZA+VWGH2o+1dpxSf5HFJ+RJTS5X8HGNQb3sZjvkkTB8BkzFjnvqOH3GIGK2upbhLZaDcWQpGaVW1UkaXFgeHnCOne3FDxLWrzQ2r55RXRG+qx4gP6sM1+AFLn/Bw/pya2m7IVmZMJzQW1iVG0ghHdGgkzp1tMwm2nc6Q4rDhP8AmHNlKb8ATOkajjSY1vq2R32mFdQ0UH3S5Ur/ANSYJaSFIKZgkh1zUaG6Fi3WnyhcKdMPiUurViVH9xh5CDHiWB3lDnA7o8zWdbQxrmMxScvjeWEND6qT8XoL+3WrfeDelp7DpYw4UlpI76lcQNBzMmSSdaufos3emcc6nxApYSeCPiWeqrgdJ+tTn/VPxozKAlISNAIEchXuiit0CiiigCiiigFrf7Z3aYYrHiaOcfy6K+V/6aX92tpBxotL5ERzBtHzI9q0NxAIgiQbEHlxrGMa2rBYxxq8A93qg3Sfa3mKzzn2cNez8WUhTKvE3YH6yPgV7W9KpN5tmdqsOoUEuBOQ5tCnNmFxdJBvIqTtR+UJxLckoHeA+JvVQjmPEPXnVFtnbbOQOBxJHCBnPSBmAGo1qZ32Xhbc2NlGUqaRzUglZ0gwAkXubnnXTH7QyIS22hWRKQAVQLRbXWoOO3gJsjNBTMWQJg2ATpcazS3iseokZUxzuVH56etXq0LXY+7/AO3v5FPNtH6pPfX0QkxPn8jV9itiYXBqLaWXFuDVbqT0uCRcXF0iNb2qg3WSO8p1BUoKEFUC0fCSO6qZvPEU7I2o4Ew8n9twwPhV3X2j9hdj6K1+sNKyyz1dVcx62pVbsOPKIjMInupyxOltT5qKQetWeH3KbEHKVq0hI0HHvQBEz4cvmaeNj4tnFN/uFl1CTK0ABDyCTftG7ZrycyYJ4TNXWDw2ZRUhSCjiADmnQ5pvm0ueWlPf4kisbngDvABP1QAB68/XnwqW9uk26kApFtFDUev4V7323exC3itMqaKUhJAKy0RAX+64k6hV4OtL2yNlPosjP2w+NttSSTfLJ4gRHetBuNKYR9ufR6uMyE5iBwFlDqNQaT8ZuqpMyhSCBodJ6Hh5Xr9BsPKDaEqAU+EjOEmEhUXJOgGtvOvf7SyUFTymikXkxlA5BR8X96qZUtPzxsjZ5z5QVkcCk94HkUn+1WT+BdT4m86eaRlV6pNia0za+1MG2lSuxbcJPdDeYBNjdRtJ4wBVTsvYj2JT2q1dkzcqcWSABPwj4hFuGmppXV7OWktOWwS5f6ixlUPRX4GhYUnxJgcxx9f71fb1YzAIaW2y0HlZYL7ok/0cRe9orOdn7wvM2zFSfqquPnSmO/Fb/TUFcb+sH5kH769pxHCT+vX8KqsNvK0vxIyHmJH5j1gVYtdmu6VkTpMGfXQ1FmvT275wdQCeoH4p/GvBw41LZjWyT+BIHtXlTKkiRlIHWJ9DXB9+1khJ4qnTn0IpKXWxWWnX2WXFZGh3nSZJMGckpm5tPK3Ktzwu1sPlAQ4gACABYACwAFfmTB4btXCpRUlCdCB9oC+kazrw6U57OwCwAEYpSZMAqCx7FK4E8CfxvrjuRnW7N4hKtFA+tdAazTAYHGFKVIfkRxUqT/qbt/v0qbu9jsRLj+JeyMNkpjukLVpIUEyoA6EakxVckn+io+BxKXEBSFZgeNSKuAUUUUAUifSlsfO0nEpHeaMLji2r8j8lGnuuOLbSpCkrgoUCFA6FJEEGlZuBjexdtoZSQ5OQ8QJv5VRY53A51KCHl5iTlJCUp6AC4H51x3gDbC3W1O+BUJ+2m+VQ5yI6TNK721W/hSpZ62E+n51hJl9L6Xb21GhZDDaeRPfP/VVc/jXFdB0ASKgh98+EZJ4JHeP40K2M8q6pPnM+5p6G4ZcNhQkBAPfF1hR1UQNDp0/GvbS1IPdJBHDQi3A8uhkVVMYlxICXU5wNFaKT6irNCwtIN1J4K+JJ4+dZ2fq5UtCkOKCwosPJ0ebJQQesXT6Sk8YpkwO+LrRAxzZXpGMw4AXHNaB3XBxt/ppRcR8QOZPMaj86+4bFqT4SCnUjSRzIjKfOAetKbngslbRsvbAcR2jS04hvi4z4k/zt6g84v0ru/iQ4klC5SBcJVCieRmMvr7Vi2FxqEOBxClMucFtnKY6gmFDpmI6U3Ybe0LgYtIXaA+0S06OpuAfSB0NP/Sfabh+LrbW0w1LZicohgGQSSLrXludDHIcZFLrr72KUhKBmInIEJAgkRpyEeImwBEiYM/G4DDuKS+ccgsDxdr/EB4AA+Iny9CKq9qb5JbQpvBp7JB1cP8RdtSTcevyEVpyn0njanuN4bAicQQ89r2CPCkx8Z48bG19ONJm8O9j2KPfVCB4UiyU+Q41TY7GEyVG2pk/Mk1Ss4kOuBBJS18RT4iOk6Uat9PqO7xW+S2wkrV8RGgHU8KlI3BxOWVFI6T+NNuxdmbNyjJilNGQYcCNQdM0JVFzMKpnRs12AWcS2tF9CuNLeIOACRwPE6Wp85CsrJH9zMWn/ACyRzEVXu7LxDXwLR6G/nW3JU8kxlbUfsrRJvf4wTzjL/aQ0+oAdph3epyyPfKB7E/lXLZa0xHC7TfR4kEjTQ1bbOwLmJIyhUE3JBsOQsLnnpWi4h8Fw/wAJCTENrbBMnUkgyfT1qfhH0tgqQhhSbkRKCOBUZAEd02FxETaps/g5ImyNhAASgeqR+VNmDwqW08EgXPAetRcFthEkLCB9RKFZlrVyDYk89T7cIO8e8KWCEqR2+JsW8EgyE8lPKExzj2B8VIepm2drtttdo8pSGSYSlP8AEfV9VCdQk8Ty5C9UWN2opSUvYhISkf8At8Kk2EWlUakcTHGB1plOy8cVjlh3ERCWUnutD6o+oOfE1V43HKfXmUbmAIsIJhKU8h+uZrPK8mkmmtfRniFu4dxxZnM6YsBolIgRwBkAX0NOFU+6eHDeFbaEdxOVUaFWqiPMmauK6cfGdFFFFUQpP3z2i20tDbjikB5KoWD4CIHK2ut9KcKyn6Xkn9oZmyezOU/azd4a/wAv60jPw56VdobhgOqdfWpxs3Q8klRgk/xBfQR3hI6CpGH3UbR4UCDoUmZHDvGwEcKi7I2+9hjA7yJu2rT0+qeoseVNGzsQziBmwyw25qplWh/p/wDJPqKzme/TuJf3gwQwzBWy3eQCqM2VJN1EcYpExWIdK+85KYse0N+RtA9o1rYw8M2Raci+R0P8p+L7+lVO08DElLYHVKU5upzGyR1NVEkDCLX2ai8TE9wq8RTHLU9DVcdoLbUSklPPrylOnrqKtNt4lPCFZuIMnyUu8noPOlhzDOLuEkDieHvT1v0GXZ+3G3DCv3Sz8Q8J8/7+50qe8kDxpy/aRp59POB60kYPD98CbkxWlO7sOpwgdZX32zDja7oIkd4cU2INuRrPLGb6aSqpKVapyrHlPy1NDOIIkAFMfVNvWe76SajYpCmlZcQ2plRNli6Fcu9+c1LKlCFWWngo3sftD801Fn6p5ediCdTcHIkH0UPw96rMdjUpEqMAfq3M142rtIJ11iwGpHXkKh4PYjuIVmV6eXQVeOP6nLJU43Hlw3EJ4D8TzNeMGuFcKv39iZSqYCUmL8Y+8k1Bb2ZELMEAjMARmTf6usda260z2lYZR9OYNTWXIukwfVM+otVs5udACkFdzqNBIkTy4D1qHiNjvt6jMPnXPllJdVtjjbNx3a2g8BZ50RwzlQj0MVIw23sSi6HfYD8IP31UByLKBSf15GuoJN7K+/3saWpT7X7m+2NNg4jllImfRxWvlUHEb1Ykat4f/wCxiJPmkfjVdn6/6hm+etSWXSBaY45D96aNaLqmfYm+jaUqzJaZeIhZaBJX/wAtZJCRznSONjVXitpZs0d0KPgRIT1zK8bqjqSr2qvRiGyYOQnlGUk9QNfao2KxKQAtZt9WIt68P1fSlZv0dQOOlU3hI46ADyH3CpOD2YrF2lSGx4IsSfrH8q47I2e5i1AkZWhoOdafsbZOUARatJNItXX0dY5ZaSlwyvwL/wCYixPrr607UiYZHYPhWiHSAT9V0eE+ShbzindhzMAa1xqHSiiirAqDtfZTWJbLbyApJ9weYPA1OooDDd791XcEZutgmEux4eSXOXnofO1KT8pIUmQZsRr6f7+9fpt9lK0lKgFJUIKSJBB1BB1rH9+/o/WwFPYRJcZF1s6qRzKdSpPS5HXhjlh+LmRd2dvyqOzxSA+3xJ8Q9TY+sHrVnjm0PMqcw2NSlskBaH4HZg6Aqy5o1jNI60guQu4v9/vx/VxUjZGwsY+f/wCZpS/twEpE81GB7E1M6OyVY4jEYTDiG0nELHxrGVseSPEoecClra+11OnvqkcEiyR5JFvvp2TuChqFbQxQBJEMM6k8s0SfQeteloZZ7uFwiWzcBx6SsmARCbrOo6VU7T1PCBgmXAtDhQQgKBlVpE8BW37vYoZkoXdt5PZrHJUHKfWSn1HKs42hsN9w51lRCYV3oSLaw2mf+ojXpdp2LiITBMcJ5LSRB+4/1ClmMTe1h21IVh3QFLRKSlQ8SR4VeRTFJO19wWyVHDrLX2ASU+gy29DRjt63HHVKdwbL40Djbi2lEciCTJGmldcNtXBqkKZxjBOvgcGs6hQVHpU8oerC+n6PYVLjqjOpBTf1Vp7U9bJ2OEhKQhUAW0NhbgTXHDraMlrHBBIjK8lSBpA8QKSa9NM4hJ7mNw5Otn0963JWnMevpfLf2mxz3q3PWtGdoFQnMpv0gn8eh87IeLwilLzFCgpEADL4o4kcR1B4VqbLeNKgoKw6iI7wWjkL8p1PqK5YrZOMcVmKGiYMlBbF9ed/71Uy0WkDZOGccZStJSokd9AsfLLxHlULaW3Wm3UsrbcLhN0pRpOhvE+nI1cNbJxTap7FQFz3SDf0VrS/9IeEeUhnElDiFtnLmIKSJum5HMW86zzwmXrT487jULEY7DuKI7J3L8K+zkKsDYC/xJvp3hVBiQgpCktOhRMJTAv1CpgwPPShrFd1JViFJMEZQjwWXdEC2aQLEeLoK6OQYBedAMmA0BqTcd0DMrMslQg97jWcwmLa5bV7OLzuBsSpRtlUmFSJlMjU200qWAnnkP2rfPSq3EtqDodSVZwUqCimDmsSdBIzSJi8XFaMdg4nFtIeQyClwBYMtCQQZ0Gums6GtdMb0UMbtEsjKQlThAAQQCq4sRwivOx92HcSrO8BF+7P5eo9Kv0bgONqzqSkHWVvIgaxqPLhzjhFthW1NRmxbCQOCFFZ1t/DQLxA1vfTgTUTbak7MxTTQy8UKCVIShZIEGbEDQjXSmdvaqQFZWXVFP2RBHMKmI/XOFH/ABBpAviXVHj2bSkzfiVufheB1nwvbmH/AOE6vS7joTobWQn5zS3Bqm8bUS6VNuoSlpSfFnkyRMFMSCDP+mpu6u30rKmiqVoJEmxWkGM4BvIsD/es9e3l1yMNC898KcM8+8qJ9KiubyYk2ClI/wCWhLfpIA++nyHFvSVA3FfazjdHeot5WHwqTGQwpSlZjHetMzPeHAX0mtDbdBrWVLpRRRVAVExuPQ0kqWoJSkSVKIAA6k6VLNZdvHt1zCbQeSQVtOBJU0sgpUCgCU65DY906xUZ5amzk257Tb2WX1PIwoedNzAhoK1JObuBRtwP5+X8fjcTZr920ODMAQFQodqsQIAN0girHZuBYWs4nDAOJN1YZUShRMlSQbT0NrmCNK7MbCaekqeWsZphUBaDxSTqnlljyqJZ7BdltvCNpj41OGAW57ywR4nVAqBm9gOBnjV/gMM2GZU12BIIVIAJ5mTKiL6n/diZwDaZyISknUpSAfcCvP8AhieNzHiNzbQ8pHPWlsaKe0soSShNuKjYcpk25dDzpPYxAaC80KnSBIK0qy2vpHH7I5Uz72bMWoJSrVPhUfA5/OnQK4Rx4cqSy2W2sriFpIUbKSbCxieIvY9IpXwS96cxjFLmOHRJ/E14/aVjiPOE/lXkYlPUj+WPxryp0HQH2/OazbOy8Yr9JH5V8S84eXtH/jXhDijwjzUkfKBXsDmU+ck0yew6Ry62H3wKFOK4KT7CoeKxqU+JxA8wPxqONrMDVc+SQR91OEvcPtF9vwOKA6KUPurnvBvFiV4Zba3FFKstlEnRQOp8qXHN52wfCo+QTUHae3y8jIEZbySTJMeQq5jSWOAxuIbSClOYHvAki48pv/DMDUZSa7DHYmMoQfDluq+WAmCZ8Ztr3r6VQp2y4EoSMoyDunke/Jude+flXv8Axxy8BIlefQ+OSc2vM6aWFO41e03aWJeXlWuRaBf+sAibGFg3uQZph2Ti3v2dtPaLgAwCpUASTpNJeK2m45YxrmtxVlCZPokVa4PeJKEJSW1d0AWUOHnFFl0mmNTayRf2roWlf7zVS3vE2Roq9e07fZBusj/Vb2BqNUtrIsnmfT+4r0jDwIgk/W/tEVCZ20yowHUjqfzipqHREhaFDopv8SKVN4VgyqAQqB+rzX1nCAHQC+pP9714dxYFrC06oP3Lr6ziSSBoPrZbetGwajvM3hUdnhWwFmynD3iTxgfmfSm/6Msa4628pwrKs48Sptl+WmmmlZY2ADPrNa/9HLCU4FCk3zqUonmcxT9wGlaYbtTfDTRRRWyAay/6XdnQtp8IsoFDigLEiCjNF51g9BWoVxxWHS4koUAUqEEHiKnKbmjl0/PuzdpLYWFJUR9oGD6/qD92j7F2qjFRKkt4oDuuAd10DgRx6p1GopY3w3NcwhLqP3jH1ougclgcOv3GlZh5Teira8bRp/Ygj8DzWXGtOq3DBY/MShacjifEg/ek/EnrUlRrP9i72tvhLeKJSseDECxB+0eHqIPEUyYrbCsOB26VKRweaTmSeWYTKD1061cu0WWPG39oFvuhKSo2GZQvPJIubxrlF9az/eXZWJxCQtCg2lNyXAAkRYg6QQZg3kGmQ7X7ck4TD5lKN89/iuSkSlHEyonXSoO1MO22vtMXiVKUNGkELI14kBDZ/lANutPqeib+mbL2W8NHFKvAKBIN4sDBJ9I1vViN1sTGZ55LCLXWkBRH8mvvVzid5wmUYNlLI4rAlZ81nj5crGqZ/EKWSpxZWo8SbT66npS5T6VMb9uGJwzCRCFPOkarKsgnySBVU9iYn8591GpoSp1eRu5jjy5x+vKu725by02UAeV4I5E0Sb9Fuihi8QFLnURHOvKb8ZpnTuG+DKkpA5lwAfn8qu9l7nJbSoqGdWpURlQOgKteZPStbYjbOVsngLVyito2fuyD8LZA1ygm3C5MVH2nudh1KhSC1zcgJR8yJ9KJkTJWzOte12MGm/FbvMoUUpX2vCUyIPKTx8pqmxWyC2e0bGZsG5IkA8lf3jWjpcyvioQlavCk+nLyr6cIrUnhM/r9e1X+EZW6crYSmEnUyqDrBN+Q9iTaR0XhcO2ZdWXFDLIk2tJkeJJHWRcdYnkriW8OhRISOJi5gXMXPAU0p3KcQP3y0p+yP1Jqp2ioKKSlstgjiIm55WsCBPGJprwLpU02VEk5RJJk6daMsrpPGK9rZCEaX8gB+vepfZ8hA9z/AGro5iAo5UkKPJIzH2H5VaYDdDG4iMmHdCT8TsNp87972FZ6tPelV2iQb68hc107UzpA63PoBT9sr6JV6v4kJ+wyn/zV+VOGytxcExoyFq+s73z7Huj0FVPjpcmQ7L2S9iVAMsrWJjNHdF9SfCI85retn4RLTaG0gBKEgADoKkJSAIAgDQV9rXHHSbdiiiiqIUUUUB5UkEEESDqKzPfL6PiCp7BiRqpgcOrf/wCfblWnUUrNiXT80FsSb5VDUHSdDI1Hp6ir3d3b+Iw5CZlri2rvII+ze3kPnWn72bjsYyVj929/xEiyjwzj4vPX7qyrauyH8EvI8ix0VqlQ6H8OHKsMsLGsyldcbvC+5KGxkbHwtpCED0GvmTVC/E949oefwj8/IVYfsjjkIbUt2T4QLTytdR8uXKnzdr6NQYcxhPMMggAfzEfcD68KiY207ZGYKbVkK4IbTAKykwCdBA4nhpURGLAVZMjmTcjpwHlX6Wf2IwphWHLSexUIKAIHn5zedZrA96t0XMDiChUqaMlpzmOvCRNx+Bq7hqJmWzNsRjD4pASYSseBQsoHpyPNJ1+dX2CwxSrsnoC/gWBZYHEA6KHFNZphkLR3ka9Omn615U+7F3jaxLXZYsWkQrQg8DI0PUVMyFxSdpIQxBUUSo92UlSzzImAn24elUmI2lrlAXlNi53iRpOoCSRcAW4VPxGycOlZL+LCkg91KBJHG6rpmvn/AKhwbH8BjOoaLcv7Dh6Ve5E6quOAxOKUcrS1JIHhGVKf5SruzbNMk3i+lTlbkQE/tL6GgLxIJ4c4A46T4jzqHj978U7bOGxyTa331QOvKWSVKUs85/Olz/D4mwf4Vh7QrEKHO6ZHGDA+RrntPertGltN4dtLSklJz2EEcoApWmOQ68fc3q52Nu5icUJabhB/zXLJ8xN1f0zS7p6kZW0JXClwLgmY4G39WnK9XeyNmLeXlweHW+qYzlJIFvi4C8mbaDrWwbs/Q9hWe/iVKxK9YIytg62SLn1VWiYXCobSENpShI0SkAD2Fbcdly0xrZf0O4h/KrG4gNAf5TQC1AWtnNhpyVWhbK+j/AsgDsu1IEAvHPYfZPdHoKaaKqYxNrhhcE22IbbQgckJCfuFd6KKZCiiigCiiigCiiigCiiigCiiigCo20MC28gtuoC0nUH7xyPWpNFAU2w922cLJQCVfXVBITyEAAD5njNXNFFKTQFV23NkN4potuC2qTxSrgRVjRToYftPYq8M4ptY09lJ4Ecx8x91Ti8EB3h4eY1BJ0tx4g6Gtv3j2InEtx4XE3QvkeR5pPEeR1ArIseA0VBwFtSSUrRyPTmlWo56jlXNnhxrTG7VSkjWVK5A2gfM/OvaRyEdf1c1zZfU4rIw2pROkAk/K/3U07H+jnFPHM+oMp5Eyr/QkwPU+lKY2qt0U3X0iZJMa8h5nSrzYW6WLxYCkoDTZ/zHJEj7IsT7R1rTthblYXDQQ32ix/mOQSD9kRlT6AUxRWuPx/qLkVNhbg4ZiFLHbuD4nBYH7KNB6yaawK+0VpJIgUUUUwKKKKAKKKKAKKKKAKKKKAKKKKAKKKKAKKKKAKKKKAKKKKAKKKKAKX9490MNjFIW6FBSbSkgFSdcqjGnlBvRRSsCy2VsdjDJysNpQOMC5/mUbn1NTqKKYFFFFAFFFFAFFFFAFFFFAFFFFAFFFFAFFFFAf//Z"/>
          <p:cNvSpPr>
            <a:spLocks noChangeAspect="1" noChangeArrowheads="1"/>
          </p:cNvSpPr>
          <p:nvPr/>
        </p:nvSpPr>
        <p:spPr bwMode="auto">
          <a:xfrm>
            <a:off x="1690688" y="-2428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sz="3200"/>
          </a:p>
        </p:txBody>
      </p:sp>
      <p:pic>
        <p:nvPicPr>
          <p:cNvPr id="37895" name="Picture 14" descr="symbol dol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4158" y="3440911"/>
            <a:ext cx="4683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AutoShape 22" descr="data:image/jpeg;base64,/9j/4AAQSkZJRgABAQAAAQABAAD/2wCEAAkGBxQREhUQEhQVEBUUFRgVGBYVGBYVGBQYFBcXFxQYFxUYHCggGB0lGxUUITEhJSkrLi4uGB81ODMsNyktLisBCgoKBQUFDgUFDisZExkrKysrKysrKysrKysrKysrKysrKysrKysrKysrKysrKysrKysrKysrKysrKysrKysrK//AABEIAOEA4QMBIgACEQEDEQH/xAAcAAEAAQUBAQAAAAAAAAAAAAAABgEEBQcIAgP/xABJEAABAwICBgYGBwUECwEAAAABAAIDBBEFIQYSEzFBYQciUXGBoRQyQlKRsSMzQ2JygpIIU3Oi0SRjg8EVFjREZKOys8LD4SX/xAAUAQEAAAAAAAAAAAAAAAAAAAAA/8QAFBEBAAAAAAAAAAAAAAAAAAAAAP/aAAwDAQACEQMRAD8A3iiIgIiICIiAiIgIozpVp5Q4cCKiYbS2UMfXlPEdUerftcQOajWDafz4m1z6VrKWIPLNZ42srrAG4GTIzmN+ug2WsdV47TRO1JKiFjvcL263gy9z8FD3YQZc55Zam4sRK8lh57Ftoge5qvaTCGRgNYxrAODQGgeAQZh2llNuBld+GCcj9WpbzXk6VR8Ipzz1Wjyc4FWjaDkvYoUH3/1qj4xTj8rD8n3XoaWU2521b3wTEfFrCPNW5oV4dQckGUp9IqV5DG1EWsdzC9rX/ocQ7yWUUOqMMDhZzQ4dhAI+BWObggizhdJTWz+he6Nt+cbTqO/M0oNhIoK3HK2nF3GOsYN4eNjLzO0YCx2W4aje9ZTR3TmlrGss51O+S2rHONmXk3yY65ZIcjk1xI4gIJMiIgIiICIiAiIgIiICIiAiIgIigvSR0kQ4U3ZMAnqnDqxXyYDufKRuHHV3nkMwEl0j0jpsPi29VKIm7gN7nn3WMGbj3bt5sFoTTXpjqqzWio70UJy1gfp3jPe8fV8Mm5j3ioLjuM1FfMaiqkdK87r+qwcGsbua3kPmrRrEHz1CSXEkkm5JzJJ3klbm6CI9aGdvZMD+pjf6LT5NltrogqZKKKZ0tLVOEr2uYWQuIIa2xOdkG5I6VfZtMoyNPYW+vDVx83UtRb4tYQr2i06oZHagqIg4+y92zd+l9igzogXrYL1DVMcLgg+a+wKC32CoYFdKhQWTqdfCSlV++Zo4rH1uO08X1kscf43tb8ygsMQo+qVDtEcNbLQsa9oe1wcC1wBBGu7eDvWdxXTzDwxw9LgJAOQe12YByyXno7Y04dTWc1x2LL2IPWIBcLjiCSg8Uc9RR/UvM0X7iZxIG/6qY3czh1TrNsAAG71KsFx2KqBDLskaAXwvsJI77rgEgi9xrNJabGxNlZVFIsLXYbchwJY9hu17DqvYfun5g5EZEEZIJ2ijeB6QkuEFTZshyZIMmS9gI9iT7u48OLWyRAREQEREBERAREQERQXpV0+bhUGpHZ1VMDsm7wwbjK8dg4DiR2A2DHdLPSYMOaaSlIfVuGZyLadrhk5w3F5GbWnvOVg7nWWR8j3SyOMj3kuc5xJc5xNySTvKSyPle6WRxke8lznOJJc4m5JJ3legEABZrRfReoxGTZ07cgevI7JkfeeJ+6M1ktANCJcTkvnHTsNnycXH3Gdp7TwXSeA4FDRxNhhYI2NGQHmSeJPElBE9DOi+log2RzdvMM9pIL2P3GbmfPmVO207RlZfVEHyNO3sVpW4LDMC2SNkgPB7WuHwIWQRBDJ9AIWdakfLQu/4d5DO3OF14z+lW5xOvoT/AGiMVsI3zU4LZWDtfTm+t3sN/uqdr5zsuCg15j3TBQU7RqvNQ8i+pEMxycXWDTy3jsWtcc6bayW4p446dvafpH8szYD4FRbpPotjilU21gZNcf4jQ8+ZKiyDN4npdW1H1tVM7kHlrf0tsPJYUm+ZzVEQeg6ykOiOl9Rh0mvC67SevE71JBx7nW9oee5RxEHWuiGlMGJQiWI5jJ7D60buxw+R4rK1FOuTdFtI5sPnbUQnMZOafVkbxa7+vBdR6I6SQ4jTtniO/JzT60bhva4dvzyQWmIUAcC1wBByIPFXOA426NzaaoJcHHVimdvJO6OU+9wa/wBrcetYvyVRAsJiNEHAtIuCLEHiCgmaKNaM4wdb0SYkvAvFI432rW72uPGRo/UM87OtJUBERAREQEREGK0ox6LD6WSrm9WMZAb3uOTGN5kkDlv3BclY9jMtfUyVc51nyG9uDG+yxo4ACw/+rdfSNh0uM1AgZLsqWleW5DWMswyldvtZmcYvncScCsXS9DERGc81+QYPItQafAUh0I0UkxOoETbtibYyye63sH3jw+PBTHSXogNPTy1EdSXbKN8mq+MXdqNLrBzSLbuxbX6O9HoaOkjZEL6zQ9zjve9wBLj/AJdgAQZnAsIjpYmQxMDGMFgBw/qeayKIgIiICIiAqEKqIOZ+n2j1MRbJwkgafFrnA+WqtaLdf7R9HnSzc5GHx1XD5FaUQEREBERAUp6PdMH4ZUiTN0LyGys7W+8PvD+o4qLIg7PoKxlRE2WNwe17Q5rhmCCLgr4VUC0h0Macmm16OYSSRAGRhjY+UxZ9cODASGEkG9sjftW5sO0ipqoHYzRyEbw1w1m8nN3t8UGHxWiuMiWOBDmvb6zHNN2uF+IPbkdxyKk2jeL+kxXcAyWM6krRuDhnrN+64EOHI2OYKsauIFYA1XoU7avcywjn/hXyef4ZJd+EyWzKDYaIiAiIgLDaWYm6npnOj+tkIii3H6STJrrHeGjWeR2MKzKhWks22rWRexTR6x3WMs9wO4tjafCdBTBKERsbG29mgAXNybcSTmSd5KktLGsfQRLMwNQY3SmDXpJme9FIPi0r5aCz7Shpn+9BEfiwLK4hHrRkdot5KN9Fz/8A8+Bm8xtMR74XGM/9KCXIiICIiAiIgIiINSftEUmtQsk/dztPg5rm/Mhc7rpzptLZMPfA060sjmbKNoLnyOa8OIY0ZnqgrmmqpXxHVkY6M9j2lp+BQfFERAREQERbF6GtDvTqn0iRt4KdwOe58mRa3uGRPh2oNodDOhvoVLtpW2mnAc6+9jfYZ8Dc8zyUsxnRSlqc5Imlw3PHVkbzbI2zm+BWcYywshQQOowmspM4JfTIx9lUH6QD7k4Gfc8H8QWJrtKoDDK6W8L4m3khlGq8XyA1dzwTkC24PatlzNWvOlTR1tTRyFrQZYxtGG3W6uZaDzFwgyfQ3pSK+h1DlJTO2TgTc6m+Ak7z1Orc5kscVPVzL0GY76NibYSbR1bTEb7tcdaI99wWj8a6aQEREBa9wV21dJUGx28r5QRxYTqwX57FkQ8FMdI6oxUs8jfWbC8t/FqnUH6rKNYLTCNjGNFgxoaB2BoAHyQSCiYsnGFZUjVftQeJxdpUP6PDqGrp/wB1WTfCYidv/dUzIvkoRh52GLTs3CpgjmbzfC4xyfyuhQThERAREQERUc62ZQCVF9JtKNk5tNTs9IqZB1IgbWH7yV3sMHad+4XKttItJJHy+g0QElQRd7jnHTNPtykb3djN55C5WS0Y0ZjpGl1zLLIdaWV+b5XdrjwHANGQGQQWmjWi2zeaqpf6RUvFnSEWDBv2cLfYYPid5JKzlbhEUw1ZGNeDwc0OHwKv0Qa8xvohw+ouWxbB3bCdS35PV8lrzH+g2eO7qWZso4MkGo7wcLg/ALoZCEHGWN6N1VGbVEEkX3iLsPc8XafisSu2qmiZIC1zQQd4IuD3grXelPQ7RVN3xNNK/wB6L1fGM5fCyDnnAcIkrJ46aEXfI63Jo9px5AXK610RwCOhpo6eMZMba/FzvaceZN1Auh7RGOilqmvO0qIpdkXWtaMta9hZ2B18+bbcFthBQryVUqhQfN4WNr4rghZNys6lqDlfSakdh2IP2fVMMwli7ALiSP4bvBda4dWNnijnZmyVjZGnta9oc3yIXPnTnherJDUgesDE7vHWZ/5rbHQ9XmfCKVx3sa6I8hE9zG/ytagmaIiDBaau/spA9qWBvgZ49b+UOVhhzVeaan6GMds7L+Ac4eYCtsOQZymCvArSnV2EFVqvpX0nhoKijqB15mPf9GLAuhe0tkBd7I1hGR2lvetg6Q4sylgknkOqyNpc48hwHaTuXImk+OSV1TJVSnN5yF7hjR6rR3D/ADPFBvXDOnGiflK2aD8TQ8fFhJ8lMsJ09oamwiqYnE+zrBrv0usVyGiDt2Opa7cV9QbrjPCdJqultsKiWMD2Q4lv6DdvkpzgnTZWxWE7I6kdo+jf8RceSDpNzrZlQrSHHZaiY0FCRtRbbTWu2la7ydKRubw3nLfGqHpOOKAUlEx8NTJkXS6pbCwDryAg9cgbm8SRwuthaM4BHRxCOMHi5znZuke7Nz3u9pxOd0DRvR6Kjj2cYNydZznHWfI8+s+Rxzc4rMoiAiIgIiICoVVUKCD1P9mxeN25tZC6M/xac67PEsfL+hTW6iHSSzUhjqxvpZ4p79jA7Um/5b3qVU77tBQfQryVUqhQeSracK5Kt50GtemCg2tBIbZxlsg/Ket/KXK4/Z2qdbDZWH7OqeB3OZG75lyzGl9MJKaaM+1E8fFpUY/ZscfRaocBM0+JZn8gg3EiIgjum31UR7J2+bXgeZCt8OK++n7tWjL/AHZoDw3GeNrt/JxKtMMfkEEhp1dAqzpivvO+zSUGkf2hNJT9Hh7D630svcDaNp8QT+ULSSzemmLmsrqiovcOkIbx6jeqy3gAfFYRAREQEREEp6MK/YYpSvvYOk2Z57QFg8yF1vCbtC4lo6gxSMlbvY5rx3tII+S7QwepEsTJBmHNDh3OAIQXqIiAiIgIiogFUKKhQYzSOhE9PLC7MSRvYfzNIWP0CrjNQ073etsmh342DVf/ADArPTC4KiXR71G1NP8Auaydo5CR22b5ShBLiqFCqFBQr4TL7FW85QR7SCUNikc42AY4knsAzUW/Z0pXx09UJGOYTLGQHAi4MdwRfvCvdPZNrsqJpzqH9flDHZ0vgRZn51KNA2WbUHcNuGjubDEfm4/BBKEREGE02ozNh9XE0Xc6nk1bb9cMJZb8wCgugGkjKqnY/WAfbVe24uHDfl2Hf4rahC0FoXopAyoraSeFkmwqXNYXgFwZ7BDt4u3VPig3PS1Le1YvTnGGwUNRIHAObC8tzAu7VIbbxssVTaFUh+zcOQklA+Acrmq6PqB8b2+jx6z2OZrkaz26wIu17rkEXQcpor3GcNfSzyU0gs+J5aedtxHIix8VZICIiAiIgLqrodxLb4ZTnixmyPfESweQB8Vyqt7/ALOeJ3inpifUkbIBykFj5s80G7EVLpdBVFS6pdBW6oqXVLoKqioqIKO3KH6NdTEcQj950Ev64gz/ANSkGO4xFSQvnmcGMYLknyAHEncAucqnpUqhXy1sAYxsgazZuaCHMjLtTWIz1us7cePGyDpsqhWq9F+mmlnsyqaaR59o9eM/mGbfEW5rZdHXRzNEkb2yNOYc0hwPcQg+7irOrfYEngrp5UL0yrXTPbh0Js+Ua0zhvigvZxuNznZtb4n2UGHwp/pM02IH1XfQwfwmE3ePxvueYaxTvQeMika875JJX97TI4Rn9AYopizhBAWxNHUZqxsGVzbVjaO86oWwMLohBDFA3dFGyMdzGho+SC6REQFrzSCh9HxN0wFm1kLT/i0/UffsJjfDb8DuxbDUf02w101MXxjWlp3CeMDMuLAQ9gF9743SMHNwPBB8aGVZiFyimEVrXta9pDmuAcCNxBFwR4KRU0iDVHTtoYZG/wCkoW3dGLTAcWDc/wDLx5dy0Uu1pYw9pa4AgixB3EHeCuaelXQF2HSmeFpNLI7K32Lj7DuXYfDvDX6IiAiIgLYXQdiexxNsZNhPG6P8w67f+lw8VB8Ow+WoeIoY3SvO5rASe/LcOa25oP0P1LHNqp5vRpGdaNsYa9zXcC8nqnm0Xv2oN9NNwl1B24/WUfVrIDPGP94pQXi3bJBm9v5dfwUiwfSKnqm60MrJAN+qRdp7HN3tPIoMtdUuvIcCq3QVuqXVLql0FVY4ticdNE6aV4jYwXLjuCttI9IYKGF087wxo+LjwDRxPJc0af6eTYpJY3igaepED8HP7XeQ8yH16SNPJMUl1W3ZTsPUZxcfffz7BwULREBZXAdIKmifr00z4jfMA3a78TDkVil9YWIN1aNdL00wFPJTh9Q/qRujOqx7zu1w7Ng4ki/cprhGFejsc+R21nlOvLJu1nWsA0eyxoyA7OZK0z0U0O1xGI8ImvlPgNUebx8FvCvmQWNLB6RWwQ72scah+WVoLbMX4HauiI7Qxy2GopoBSXjkrTvqSNn/AAI7iI78w4ukkB7JG9ilaAiIgIiINfVdJ6HVOh+ylLpoewXN5o/yvdrDcNWRoHqlZujnWS0jwgVUJYCGSNOvE8i+zkaCAbdhBc1wG9rnDK6ieF1hN2uBY9hLHsO9j27xz7QdxBBGRCCXwyLziNBHURuilaHseC1zXC4IKs6WdZCN6DmrpJ6N5cOeZoQ6WlJ373Rfdfy7HfHnAF2rPC17S1wDgRYg5gg8CFqzCOj3DzidVG6C7Y2wysYSdQbXXDuruI1mHI5BBpDBNH6msdqU0L5TuJA6rfxPOQ8Str6K9B5Nn10n+FF8nSH/ACHit0UdFHE0MjY1jRkGtAaB3AK5QYvAtHKejZs6eJkTfujM83O3uPMrLBeUQHNB3rA4xofS1Lto6MNk4Sxl0Uo7pGEO8LrPJdBDv9CV9P8A7PWCdo+zq2Bx5ATR6p8SHL03SWshyqaCQji+me2dv6Xar/g0qX3XkhBGIekCi3SS+jHsqGvgP/NAWL016UKWhZZjm1Mrm3YyNwI5F7xk0efJTWakY8Wc0OHYQCFzb02YE2lxDXjaGRzsDwGgABzeq4ADIbmnxQRbSfSWoxCXbVD9b3WjJjB2Nbw795WHREBEVWtugqxt1dxtXmKNXVNA6R7Y2C7nuDWjtLjYINq9DGG6kU1WR9Y4Rt/DHfWP6iR+VTKpgdVSspGkjaXMjhkWQtttSCDkTcMad4LweBVvRwsoqWOEXtEwNyFy53IDMuc47hvJUx0TwY07HSSgbeaxfa3Ua2+ziB4hocc+LnPIyNgGcjjDQGtAaAAABkABkAAvSIgIiICIiAo1pTgznH0qAXkaLSMH2zBut/eN4dou33S2Sogg+G1wcA5puDmCOKzdPOrDSLBHMcamnaXAnWlibmSeMkQ973me1vHWuH2dBXBwBBBB3EZ3QSmORRaT6LGGHhU0jm/mp5A4D4TO+CzFPULB6bv2baetH+6zte7+FJeKYnkGv1vyIJldLr5RSXAK+l0HpLryiD0qXVEugrdLrzdLoK3Wp/2g8K16SKpAzhksT92XI/zBi2tdR/T7DPSsPqYbXLonFv4m9ZvmAg5JRVAX0ZEg8NbdXMca9MjX1Y0khrQXOO4AEk9wGZQeVPeivBtaR1bIOpFdsd+LyOs7wBt4nsXw0d6PZZbSVV6ePfqfaOHP3B59y2loVoW3XMubKIgFlOfVlcPbzzERy6vtkX9X1wzei+EmZ7ayUdQZwsPtE/bO8PVHMuzu3VmCIgIiICIiAiIgIiICjGPaOuLjPS2DydZ8RybLfeWncyTjfc7ja+sJOiDXVDjLC4sJ1XsNnRu6r2Hsc05jgeYIIyKylQWTRPifZzZGljgeIcLEfAq70z0HpcTYBM0slaOpPHZsjOV/abv6p7TaxzWgtM9BsSwy7nOlqKcbponP1QP7xl7x8N/VzyJQbn0IxJ2ydSym8tK7ZOJ3vaPqpOesyx79YcFKmyrkTC8Ylp5BNDI6N49oHfycDk4citraL9L7TZlazUO7axglp/Eze3wug3QHr1dYLC8dhqGh8MrJWni1wPxtuWRbUILy6XVsJlXaoLi6pdfDaqhmQfe6tcRrI4o3ySuDGNaS5zjYADfdYnGdKIachhJlld6sMY15H9zRuHM2A4lYeLD5at7Z66zWMOtHStOs1pHqvmd9o8cB6oPac0Go4+jStnc6WCJrYXuc6PaODHbMuOoSy129W2RWSpeiCrP1ksEXdrvPyat0yVVlZT1qCAUPRNAyxnnkm7Q0CNp+bvNSCmw2koW/RRMi3DWtrPcTkBfNziTYAZklXlNUS1biylZtrGzpCdWFhFwQZbHWIItqs1iMr23qVYFoyynImkd6RPa20Is1lxmIo7kRjM53LjuLjkgxuDaOumIlqm6rN7YDmXfem4d0f6r31WzBEQEREBERAREQEREBERAREQFQhVRBr/S3oioK28kbTRTHPXhADSfvxeqe3LVJ7VqXSHodxGlu6Jra2MZ3iNn25xOsb8m6y6aRBxgXz0kliJqWUcDrxP8AEZGylGE9KNdDYOeyoA/eNz/U23mCun66hinbs5o2TMO9sjWvafBwIUUxLoswqc6zqRsZ7YnPiA/Kxwb5INa0PTM37amcOcbmu8naqz1B0p0szhGxk7pHeqwMuXWFzaxtuBV5VdBOHuN2S1UXIPjcP5o7+fBeMM6EoaeZk8VXNdhu0OYw8CM7WvkSguDpLVyfU0ZZ96okZGO+zNc+S+b6Wqn/ANoqtk393TN1Muwyuu7xbqqUf6pP41PwiAPm4r0NDR7VTP3NELR5xk+aDA4bRwUwIhYGk+s7Nz3ntc83c48yUq8cjY4Mc9oc71WXu91vdYOs7wCk0eh1Le72ySn+8lkLT3xhwYf0rLUGHQwDVhijhHZGxrAfBoCCDQU9ZUW2VO6Npt9JUEwi3G0djLcdha0HtWXotCGHrVkhqz+7ts4OP2QJLxnmJHOGW4KWIg8xxhoDWgNAFgALAAbgANy9IiAiIgIiICIiAiIgIiICIiAiIgIiICIiAiIgIiICIiAiIgIiICIiAiIgIiICIiAiIg//2Q=="/>
          <p:cNvSpPr>
            <a:spLocks noChangeAspect="1" noChangeArrowheads="1"/>
          </p:cNvSpPr>
          <p:nvPr/>
        </p:nvSpPr>
        <p:spPr bwMode="auto">
          <a:xfrm>
            <a:off x="1690688" y="-2428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h-TH" sz="3200"/>
          </a:p>
        </p:txBody>
      </p:sp>
      <p:pic>
        <p:nvPicPr>
          <p:cNvPr id="37897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27" t="45605" r="52470" b="20703"/>
          <a:stretch>
            <a:fillRect/>
          </a:stretch>
        </p:blipFill>
        <p:spPr bwMode="auto">
          <a:xfrm>
            <a:off x="7974158" y="642938"/>
            <a:ext cx="1214438" cy="8572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TextBox 25"/>
          <p:cNvSpPr txBox="1">
            <a:spLocks noChangeArrowheads="1"/>
          </p:cNvSpPr>
          <p:nvPr/>
        </p:nvSpPr>
        <p:spPr bwMode="auto">
          <a:xfrm>
            <a:off x="7886703" y="285750"/>
            <a:ext cx="1428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solidFill>
                  <a:srgbClr val="FF0000"/>
                </a:solidFill>
              </a:rPr>
              <a:t>ATTITUDES</a:t>
            </a:r>
            <a:endParaRPr lang="th-TH" sz="1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211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type="ctr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09142" cy="68580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165188" y="6236671"/>
            <a:ext cx="683339" cy="365125"/>
          </a:xfrm>
        </p:spPr>
        <p:txBody>
          <a:bodyPr/>
          <a:lstStyle/>
          <a:p>
            <a:fld id="{2E39D5E7-0E85-40FE-B712-D6551F51AD36}" type="slidenum">
              <a:rPr lang="th-TH" sz="1600" b="1" smtClean="0">
                <a:solidFill>
                  <a:schemeClr val="tx1"/>
                </a:solidFill>
              </a:rPr>
              <a:pPr/>
              <a:t>6</a:t>
            </a:fld>
            <a:endParaRPr lang="th-TH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05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1707090" cy="68580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45086" y="6281059"/>
            <a:ext cx="683339" cy="365125"/>
          </a:xfrm>
        </p:spPr>
        <p:txBody>
          <a:bodyPr/>
          <a:lstStyle/>
          <a:p>
            <a:fld id="{2E39D5E7-0E85-40FE-B712-D6551F51AD36}" type="slidenum">
              <a:rPr lang="th-TH" sz="1600" b="1" smtClean="0">
                <a:solidFill>
                  <a:schemeClr val="tx1"/>
                </a:solidFill>
              </a:rPr>
              <a:pPr/>
              <a:t>7</a:t>
            </a:fld>
            <a:endParaRPr lang="th-TH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48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693236" cy="68580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53964" y="6245548"/>
            <a:ext cx="683339" cy="365125"/>
          </a:xfrm>
        </p:spPr>
        <p:txBody>
          <a:bodyPr/>
          <a:lstStyle/>
          <a:p>
            <a:fld id="{2E39D5E7-0E85-40FE-B712-D6551F51AD36}" type="slidenum">
              <a:rPr lang="th-TH" sz="1600" b="1" smtClean="0">
                <a:solidFill>
                  <a:schemeClr val="tx1"/>
                </a:solidFill>
              </a:rPr>
              <a:pPr/>
              <a:t>8</a:t>
            </a:fld>
            <a:endParaRPr lang="th-TH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08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1817927" cy="68580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27331" y="6298815"/>
            <a:ext cx="683339" cy="365125"/>
          </a:xfrm>
        </p:spPr>
        <p:txBody>
          <a:bodyPr/>
          <a:lstStyle/>
          <a:p>
            <a:fld id="{2E39D5E7-0E85-40FE-B712-D6551F51AD36}" type="slidenum">
              <a:rPr lang="th-TH" sz="1600" b="1" smtClean="0">
                <a:solidFill>
                  <a:schemeClr val="tx1"/>
                </a:solidFill>
              </a:rPr>
              <a:pPr/>
              <a:t>9</a:t>
            </a:fld>
            <a:endParaRPr lang="th-TH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85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2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3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1210</TotalTime>
  <Words>4135</Words>
  <Application>Microsoft Office PowerPoint</Application>
  <PresentationFormat>Custom</PresentationFormat>
  <Paragraphs>982</Paragraphs>
  <Slides>44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Facet</vt:lpstr>
      <vt:lpstr>การประเมินความเสี่ยงด้านการทุจริต</vt:lpstr>
      <vt:lpstr>Slide 2</vt:lpstr>
      <vt:lpstr>หัวข้อบรรยาย</vt:lpstr>
      <vt:lpstr>Slide 4</vt:lpstr>
      <vt:lpstr>       ปัจจัยที่ก่อให้เกิดการทุจริต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RISK MAP ปัจจัยเสี่ยงด้านการทุจริต และ สาเหตุ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2.2 เกณฑ์ในการประเมินความเสี่ยง ด้านการทุจริต</vt:lpstr>
      <vt:lpstr>Slide 31</vt:lpstr>
      <vt:lpstr>2.3 แบบฟอร์มและตัวอย่าง การประเมินความเสี่ยงด้านการทุจริต 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Q &gt; 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การทุจริต</dc:title>
  <dc:creator>user</dc:creator>
  <cp:lastModifiedBy>chutimal</cp:lastModifiedBy>
  <cp:revision>141</cp:revision>
  <cp:lastPrinted>2016-02-17T07:15:47Z</cp:lastPrinted>
  <dcterms:created xsi:type="dcterms:W3CDTF">2014-10-27T03:36:57Z</dcterms:created>
  <dcterms:modified xsi:type="dcterms:W3CDTF">2016-06-08T07:20:59Z</dcterms:modified>
</cp:coreProperties>
</file>