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notesMasterIdLst>
    <p:notesMasterId r:id="rId42"/>
  </p:notesMasterIdLst>
  <p:handoutMasterIdLst>
    <p:handoutMasterId r:id="rId43"/>
  </p:handoutMasterIdLst>
  <p:sldIdLst>
    <p:sldId id="258" r:id="rId2"/>
    <p:sldId id="317" r:id="rId3"/>
    <p:sldId id="318" r:id="rId4"/>
    <p:sldId id="270" r:id="rId5"/>
    <p:sldId id="305" r:id="rId6"/>
    <p:sldId id="259" r:id="rId7"/>
    <p:sldId id="302" r:id="rId8"/>
    <p:sldId id="303" r:id="rId9"/>
    <p:sldId id="304" r:id="rId10"/>
    <p:sldId id="257" r:id="rId11"/>
    <p:sldId id="277" r:id="rId12"/>
    <p:sldId id="262" r:id="rId13"/>
    <p:sldId id="299" r:id="rId14"/>
    <p:sldId id="316" r:id="rId15"/>
    <p:sldId id="308" r:id="rId16"/>
    <p:sldId id="314" r:id="rId17"/>
    <p:sldId id="315" r:id="rId18"/>
    <p:sldId id="297" r:id="rId19"/>
    <p:sldId id="310" r:id="rId20"/>
    <p:sldId id="264" r:id="rId21"/>
    <p:sldId id="269" r:id="rId22"/>
    <p:sldId id="293" r:id="rId23"/>
    <p:sldId id="294" r:id="rId24"/>
    <p:sldId id="311" r:id="rId25"/>
    <p:sldId id="309" r:id="rId26"/>
    <p:sldId id="306" r:id="rId27"/>
    <p:sldId id="271" r:id="rId28"/>
    <p:sldId id="319" r:id="rId29"/>
    <p:sldId id="298" r:id="rId30"/>
    <p:sldId id="278" r:id="rId31"/>
    <p:sldId id="284" r:id="rId32"/>
    <p:sldId id="280" r:id="rId33"/>
    <p:sldId id="307" r:id="rId34"/>
    <p:sldId id="279" r:id="rId35"/>
    <p:sldId id="272" r:id="rId36"/>
    <p:sldId id="323" r:id="rId37"/>
    <p:sldId id="321" r:id="rId38"/>
    <p:sldId id="325" r:id="rId39"/>
    <p:sldId id="322" r:id="rId40"/>
    <p:sldId id="292" r:id="rId4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086" autoAdjust="0"/>
    <p:restoredTop sz="94664" autoAdjust="0"/>
  </p:normalViewPr>
  <p:slideViewPr>
    <p:cSldViewPr snapToGrid="0">
      <p:cViewPr varScale="1">
        <p:scale>
          <a:sx n="81" d="100"/>
          <a:sy n="81" d="100"/>
        </p:scale>
        <p:origin x="-96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982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903AE-D11E-45B1-82CC-F318C66C152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92541F2-1C94-425C-A416-E3AF4CE5C2E3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tx1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tx1"/>
              </a:solidFill>
            </a:rPr>
            <a:t>โอกาส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dirty="0"/>
        </a:p>
      </dgm:t>
    </dgm:pt>
    <dgm:pt modelId="{1404F5B6-0F40-45E8-8B98-34B09879CF72}" type="parTrans" cxnId="{0B06FDE9-DC0F-4D18-BE34-F611BB0F623D}">
      <dgm:prSet/>
      <dgm:spPr/>
      <dgm:t>
        <a:bodyPr/>
        <a:lstStyle/>
        <a:p>
          <a:endParaRPr lang="th-TH"/>
        </a:p>
      </dgm:t>
    </dgm:pt>
    <dgm:pt modelId="{8B3D3243-62A1-458B-9AC3-9D2473808238}" type="sibTrans" cxnId="{0B06FDE9-DC0F-4D18-BE34-F611BB0F623D}">
      <dgm:prSet/>
      <dgm:spPr/>
      <dgm:t>
        <a:bodyPr/>
        <a:lstStyle/>
        <a:p>
          <a:endParaRPr lang="th-TH"/>
        </a:p>
      </dgm:t>
    </dgm:pt>
    <dgm:pt modelId="{A72DA1D6-954E-44BB-9C5D-8003A48F0FB0}">
      <dgm:prSet phldrT="[Text]"/>
      <dgm:spPr/>
      <dgm:t>
        <a:bodyPr/>
        <a:lstStyle/>
        <a:p>
          <a:pPr algn="ctr"/>
          <a:endParaRPr lang="th-TH" b="1" dirty="0"/>
        </a:p>
      </dgm:t>
    </dgm:pt>
    <dgm:pt modelId="{CF0B409D-C0A1-41DA-A8B0-3CE35EBEC566}" type="parTrans" cxnId="{52212E95-6D04-42A6-9E66-02FB90003267}">
      <dgm:prSet/>
      <dgm:spPr/>
      <dgm:t>
        <a:bodyPr/>
        <a:lstStyle/>
        <a:p>
          <a:endParaRPr lang="th-TH"/>
        </a:p>
      </dgm:t>
    </dgm:pt>
    <dgm:pt modelId="{0B5AE58E-AF7C-4A84-81AE-839ED390C8CB}" type="sibTrans" cxnId="{52212E95-6D04-42A6-9E66-02FB90003267}">
      <dgm:prSet/>
      <dgm:spPr/>
      <dgm:t>
        <a:bodyPr/>
        <a:lstStyle/>
        <a:p>
          <a:endParaRPr lang="th-TH"/>
        </a:p>
      </dgm:t>
    </dgm:pt>
    <dgm:pt modelId="{A6770B5E-64A3-4C2B-8A4F-81F9F18ADCA7}">
      <dgm:prSet phldrT="[Text]" custT="1"/>
      <dgm:spPr>
        <a:solidFill>
          <a:srgbClr val="0000F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 smtClean="0"/>
            <a:t>สมเหตุ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 smtClean="0"/>
            <a:t>สมผล</a:t>
          </a: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dirty="0"/>
        </a:p>
      </dgm:t>
    </dgm:pt>
    <dgm:pt modelId="{15730496-6E92-4F37-801C-BF967E8321FD}" type="parTrans" cxnId="{3E649F8B-1A9B-40BE-93C5-6038056DC3C9}">
      <dgm:prSet/>
      <dgm:spPr/>
      <dgm:t>
        <a:bodyPr/>
        <a:lstStyle/>
        <a:p>
          <a:endParaRPr lang="th-TH"/>
        </a:p>
      </dgm:t>
    </dgm:pt>
    <dgm:pt modelId="{A366C441-D057-4B19-966C-B259888E5ACA}" type="sibTrans" cxnId="{3E649F8B-1A9B-40BE-93C5-6038056DC3C9}">
      <dgm:prSet/>
      <dgm:spPr/>
      <dgm:t>
        <a:bodyPr/>
        <a:lstStyle/>
        <a:p>
          <a:endParaRPr lang="th-TH"/>
        </a:p>
      </dgm:t>
    </dgm:pt>
    <dgm:pt modelId="{55FFE29D-7529-439C-A617-BC7C235992BC}">
      <dgm:prSet phldrT="[Text]"/>
      <dgm:spPr/>
      <dgm:t>
        <a:bodyPr/>
        <a:lstStyle/>
        <a:p>
          <a:pPr algn="ctr"/>
          <a:endParaRPr lang="th-TH" b="1" dirty="0"/>
        </a:p>
      </dgm:t>
    </dgm:pt>
    <dgm:pt modelId="{7FA42669-7AD9-42AA-992E-6266B3B86A19}" type="parTrans" cxnId="{90DABE5E-D376-4390-91C0-9CEFB76A904D}">
      <dgm:prSet/>
      <dgm:spPr/>
      <dgm:t>
        <a:bodyPr/>
        <a:lstStyle/>
        <a:p>
          <a:endParaRPr lang="th-TH"/>
        </a:p>
      </dgm:t>
    </dgm:pt>
    <dgm:pt modelId="{048CAC56-6886-4EC1-96A9-F20754942B77}" type="sibTrans" cxnId="{90DABE5E-D376-4390-91C0-9CEFB76A904D}">
      <dgm:prSet/>
      <dgm:spPr/>
      <dgm:t>
        <a:bodyPr/>
        <a:lstStyle/>
        <a:p>
          <a:endParaRPr lang="th-TH"/>
        </a:p>
      </dgm:t>
    </dgm:pt>
    <dgm:pt modelId="{D90EF8CF-7556-4CEE-B75E-F7F0644A70A3}">
      <dgm:prSet phldrT="[Text]" custT="1"/>
      <dgm:spPr>
        <a:solidFill>
          <a:srgbClr val="FF0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 smtClean="0"/>
            <a:t>ความกดดัน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dirty="0"/>
        </a:p>
      </dgm:t>
    </dgm:pt>
    <dgm:pt modelId="{AAEDD75A-8D9F-4F30-B6F2-93F1A48B6B9D}" type="parTrans" cxnId="{7E878752-7F25-4E41-A05B-F22AF1A1EFDF}">
      <dgm:prSet/>
      <dgm:spPr/>
      <dgm:t>
        <a:bodyPr/>
        <a:lstStyle/>
        <a:p>
          <a:endParaRPr lang="th-TH"/>
        </a:p>
      </dgm:t>
    </dgm:pt>
    <dgm:pt modelId="{6321BCD8-B234-4D88-80CC-5FDF83DCEB6F}" type="sibTrans" cxnId="{7E878752-7F25-4E41-A05B-F22AF1A1EFDF}">
      <dgm:prSet/>
      <dgm:spPr/>
      <dgm:t>
        <a:bodyPr/>
        <a:lstStyle/>
        <a:p>
          <a:endParaRPr lang="th-TH"/>
        </a:p>
      </dgm:t>
    </dgm:pt>
    <dgm:pt modelId="{F1A72166-0D53-4290-B080-D3143F6D247F}">
      <dgm:prSet phldrT="[Text]"/>
      <dgm:spPr/>
      <dgm:t>
        <a:bodyPr/>
        <a:lstStyle/>
        <a:p>
          <a:pPr algn="ctr"/>
          <a:endParaRPr lang="th-TH" b="1" dirty="0"/>
        </a:p>
      </dgm:t>
    </dgm:pt>
    <dgm:pt modelId="{331FC862-743E-40BE-BFE1-ED014DA674AB}" type="parTrans" cxnId="{5D784F03-DC6A-4CA6-9D6A-F32798C722B8}">
      <dgm:prSet/>
      <dgm:spPr/>
      <dgm:t>
        <a:bodyPr/>
        <a:lstStyle/>
        <a:p>
          <a:endParaRPr lang="th-TH"/>
        </a:p>
      </dgm:t>
    </dgm:pt>
    <dgm:pt modelId="{2311DA64-F168-4CF4-A1CE-F6928F366F6F}" type="sibTrans" cxnId="{5D784F03-DC6A-4CA6-9D6A-F32798C722B8}">
      <dgm:prSet/>
      <dgm:spPr/>
      <dgm:t>
        <a:bodyPr/>
        <a:lstStyle/>
        <a:p>
          <a:endParaRPr lang="th-TH"/>
        </a:p>
      </dgm:t>
    </dgm:pt>
    <dgm:pt modelId="{B362D7F8-8513-4B61-94E7-25FF4301D932}" type="pres">
      <dgm:prSet presAssocID="{EBF903AE-D11E-45B1-82CC-F318C66C15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849BA1D-E608-4F06-9863-F2B26572389D}" type="pres">
      <dgm:prSet presAssocID="{EBF903AE-D11E-45B1-82CC-F318C66C1525}" presName="cycle" presStyleCnt="0"/>
      <dgm:spPr/>
    </dgm:pt>
    <dgm:pt modelId="{EF499044-2EB9-4989-A6BD-5BBAF18F497E}" type="pres">
      <dgm:prSet presAssocID="{EBF903AE-D11E-45B1-82CC-F318C66C1525}" presName="centerShape" presStyleCnt="0"/>
      <dgm:spPr/>
    </dgm:pt>
    <dgm:pt modelId="{9A048252-55A3-42F6-BAF1-82A4B2FEDBD1}" type="pres">
      <dgm:prSet presAssocID="{EBF903AE-D11E-45B1-82CC-F318C66C1525}" presName="connSite" presStyleLbl="node1" presStyleIdx="0" presStyleCnt="4"/>
      <dgm:spPr/>
    </dgm:pt>
    <dgm:pt modelId="{7127BE2E-D398-4E6D-B0D7-DDC8581791F0}" type="pres">
      <dgm:prSet presAssocID="{EBF903AE-D11E-45B1-82CC-F318C66C1525}" presName="visible" presStyleLbl="node1" presStyleIdx="0" presStyleCnt="4"/>
      <dgm:spPr>
        <a:noFill/>
      </dgm:spPr>
    </dgm:pt>
    <dgm:pt modelId="{A9335B58-C092-46D2-AECF-23ADD3BC1E35}" type="pres">
      <dgm:prSet presAssocID="{1404F5B6-0F40-45E8-8B98-34B09879CF72}" presName="Name25" presStyleLbl="parChTrans1D1" presStyleIdx="0" presStyleCnt="3"/>
      <dgm:spPr/>
      <dgm:t>
        <a:bodyPr/>
        <a:lstStyle/>
        <a:p>
          <a:endParaRPr lang="th-TH"/>
        </a:p>
      </dgm:t>
    </dgm:pt>
    <dgm:pt modelId="{B96E267B-C979-478B-9368-A7AB1311C16D}" type="pres">
      <dgm:prSet presAssocID="{892541F2-1C94-425C-A416-E3AF4CE5C2E3}" presName="node" presStyleCnt="0"/>
      <dgm:spPr/>
    </dgm:pt>
    <dgm:pt modelId="{01DE423E-F1A6-4CCF-8B95-09C0A43CBC31}" type="pres">
      <dgm:prSet presAssocID="{892541F2-1C94-425C-A416-E3AF4CE5C2E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E6055E-A047-4770-BD43-2AFE729DE8A7}" type="pres">
      <dgm:prSet presAssocID="{892541F2-1C94-425C-A416-E3AF4CE5C2E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C59F8E-17C5-444F-B870-15706DD1D350}" type="pres">
      <dgm:prSet presAssocID="{15730496-6E92-4F37-801C-BF967E8321FD}" presName="Name25" presStyleLbl="parChTrans1D1" presStyleIdx="1" presStyleCnt="3"/>
      <dgm:spPr/>
      <dgm:t>
        <a:bodyPr/>
        <a:lstStyle/>
        <a:p>
          <a:endParaRPr lang="th-TH"/>
        </a:p>
      </dgm:t>
    </dgm:pt>
    <dgm:pt modelId="{BAB953E6-8034-48E3-83FE-015875BAAE5D}" type="pres">
      <dgm:prSet presAssocID="{A6770B5E-64A3-4C2B-8A4F-81F9F18ADCA7}" presName="node" presStyleCnt="0"/>
      <dgm:spPr/>
    </dgm:pt>
    <dgm:pt modelId="{803F1FFB-609C-48BD-8259-6E4DD959F3C0}" type="pres">
      <dgm:prSet presAssocID="{A6770B5E-64A3-4C2B-8A4F-81F9F18ADCA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BDDEE6-815D-46BE-96EA-B2794574FC3A}" type="pres">
      <dgm:prSet presAssocID="{A6770B5E-64A3-4C2B-8A4F-81F9F18ADCA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06BE46-A9D6-4D92-BBCC-BA4071C2E58A}" type="pres">
      <dgm:prSet presAssocID="{AAEDD75A-8D9F-4F30-B6F2-93F1A48B6B9D}" presName="Name25" presStyleLbl="parChTrans1D1" presStyleIdx="2" presStyleCnt="3"/>
      <dgm:spPr/>
      <dgm:t>
        <a:bodyPr/>
        <a:lstStyle/>
        <a:p>
          <a:endParaRPr lang="th-TH"/>
        </a:p>
      </dgm:t>
    </dgm:pt>
    <dgm:pt modelId="{2FB3744D-A286-4EF6-901D-7717926F0520}" type="pres">
      <dgm:prSet presAssocID="{D90EF8CF-7556-4CEE-B75E-F7F0644A70A3}" presName="node" presStyleCnt="0"/>
      <dgm:spPr/>
    </dgm:pt>
    <dgm:pt modelId="{90097C1A-3466-428A-9160-CA1F61E2C216}" type="pres">
      <dgm:prSet presAssocID="{D90EF8CF-7556-4CEE-B75E-F7F0644A70A3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3D076A-EE16-4473-B785-5D6985E6BFC0}" type="pres">
      <dgm:prSet presAssocID="{D90EF8CF-7556-4CEE-B75E-F7F0644A70A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27186F2-5FD1-4A4A-B453-8E80E323ABCF}" type="presOf" srcId="{55FFE29D-7529-439C-A617-BC7C235992BC}" destId="{C1BDDEE6-815D-46BE-96EA-B2794574FC3A}" srcOrd="0" destOrd="0" presId="urn:microsoft.com/office/officeart/2005/8/layout/radial2"/>
    <dgm:cxn modelId="{3E649F8B-1A9B-40BE-93C5-6038056DC3C9}" srcId="{EBF903AE-D11E-45B1-82CC-F318C66C1525}" destId="{A6770B5E-64A3-4C2B-8A4F-81F9F18ADCA7}" srcOrd="1" destOrd="0" parTransId="{15730496-6E92-4F37-801C-BF967E8321FD}" sibTransId="{A366C441-D057-4B19-966C-B259888E5ACA}"/>
    <dgm:cxn modelId="{0B06FDE9-DC0F-4D18-BE34-F611BB0F623D}" srcId="{EBF903AE-D11E-45B1-82CC-F318C66C1525}" destId="{892541F2-1C94-425C-A416-E3AF4CE5C2E3}" srcOrd="0" destOrd="0" parTransId="{1404F5B6-0F40-45E8-8B98-34B09879CF72}" sibTransId="{8B3D3243-62A1-458B-9AC3-9D2473808238}"/>
    <dgm:cxn modelId="{5D784F03-DC6A-4CA6-9D6A-F32798C722B8}" srcId="{D90EF8CF-7556-4CEE-B75E-F7F0644A70A3}" destId="{F1A72166-0D53-4290-B080-D3143F6D247F}" srcOrd="0" destOrd="0" parTransId="{331FC862-743E-40BE-BFE1-ED014DA674AB}" sibTransId="{2311DA64-F168-4CF4-A1CE-F6928F366F6F}"/>
    <dgm:cxn modelId="{52212E95-6D04-42A6-9E66-02FB90003267}" srcId="{892541F2-1C94-425C-A416-E3AF4CE5C2E3}" destId="{A72DA1D6-954E-44BB-9C5D-8003A48F0FB0}" srcOrd="0" destOrd="0" parTransId="{CF0B409D-C0A1-41DA-A8B0-3CE35EBEC566}" sibTransId="{0B5AE58E-AF7C-4A84-81AE-839ED390C8CB}"/>
    <dgm:cxn modelId="{7E878752-7F25-4E41-A05B-F22AF1A1EFDF}" srcId="{EBF903AE-D11E-45B1-82CC-F318C66C1525}" destId="{D90EF8CF-7556-4CEE-B75E-F7F0644A70A3}" srcOrd="2" destOrd="0" parTransId="{AAEDD75A-8D9F-4F30-B6F2-93F1A48B6B9D}" sibTransId="{6321BCD8-B234-4D88-80CC-5FDF83DCEB6F}"/>
    <dgm:cxn modelId="{08E78779-D3FA-42AF-B7C4-0B1C1F568AF6}" type="presOf" srcId="{EBF903AE-D11E-45B1-82CC-F318C66C1525}" destId="{B362D7F8-8513-4B61-94E7-25FF4301D932}" srcOrd="0" destOrd="0" presId="urn:microsoft.com/office/officeart/2005/8/layout/radial2"/>
    <dgm:cxn modelId="{77206DDD-2AA6-4C3D-908C-B684AB0F2EE8}" type="presOf" srcId="{15730496-6E92-4F37-801C-BF967E8321FD}" destId="{96C59F8E-17C5-444F-B870-15706DD1D350}" srcOrd="0" destOrd="0" presId="urn:microsoft.com/office/officeart/2005/8/layout/radial2"/>
    <dgm:cxn modelId="{FA23F0A6-A519-439A-9ECB-196A81B0CB84}" type="presOf" srcId="{A6770B5E-64A3-4C2B-8A4F-81F9F18ADCA7}" destId="{803F1FFB-609C-48BD-8259-6E4DD959F3C0}" srcOrd="0" destOrd="0" presId="urn:microsoft.com/office/officeart/2005/8/layout/radial2"/>
    <dgm:cxn modelId="{90DABE5E-D376-4390-91C0-9CEFB76A904D}" srcId="{A6770B5E-64A3-4C2B-8A4F-81F9F18ADCA7}" destId="{55FFE29D-7529-439C-A617-BC7C235992BC}" srcOrd="0" destOrd="0" parTransId="{7FA42669-7AD9-42AA-992E-6266B3B86A19}" sibTransId="{048CAC56-6886-4EC1-96A9-F20754942B77}"/>
    <dgm:cxn modelId="{D63C6101-0FF3-47C0-9B4F-991410B2942B}" type="presOf" srcId="{AAEDD75A-8D9F-4F30-B6F2-93F1A48B6B9D}" destId="{8A06BE46-A9D6-4D92-BBCC-BA4071C2E58A}" srcOrd="0" destOrd="0" presId="urn:microsoft.com/office/officeart/2005/8/layout/radial2"/>
    <dgm:cxn modelId="{8C3C5760-1A88-4D37-BA81-E6C191BAEB7D}" type="presOf" srcId="{D90EF8CF-7556-4CEE-B75E-F7F0644A70A3}" destId="{90097C1A-3466-428A-9160-CA1F61E2C216}" srcOrd="0" destOrd="0" presId="urn:microsoft.com/office/officeart/2005/8/layout/radial2"/>
    <dgm:cxn modelId="{8E10D5D6-F4B5-409B-A89B-A5CE613301B0}" type="presOf" srcId="{A72DA1D6-954E-44BB-9C5D-8003A48F0FB0}" destId="{25E6055E-A047-4770-BD43-2AFE729DE8A7}" srcOrd="0" destOrd="0" presId="urn:microsoft.com/office/officeart/2005/8/layout/radial2"/>
    <dgm:cxn modelId="{7596589E-52C1-48DD-B566-E2D5097DC421}" type="presOf" srcId="{F1A72166-0D53-4290-B080-D3143F6D247F}" destId="{B93D076A-EE16-4473-B785-5D6985E6BFC0}" srcOrd="0" destOrd="0" presId="urn:microsoft.com/office/officeart/2005/8/layout/radial2"/>
    <dgm:cxn modelId="{D5EC7476-588F-4BC3-B3DE-643E556C53CE}" type="presOf" srcId="{1404F5B6-0F40-45E8-8B98-34B09879CF72}" destId="{A9335B58-C092-46D2-AECF-23ADD3BC1E35}" srcOrd="0" destOrd="0" presId="urn:microsoft.com/office/officeart/2005/8/layout/radial2"/>
    <dgm:cxn modelId="{36E1F722-9EB3-4213-8684-5279E18D7C85}" type="presOf" srcId="{892541F2-1C94-425C-A416-E3AF4CE5C2E3}" destId="{01DE423E-F1A6-4CCF-8B95-09C0A43CBC31}" srcOrd="0" destOrd="0" presId="urn:microsoft.com/office/officeart/2005/8/layout/radial2"/>
    <dgm:cxn modelId="{17FE0FC1-AE6B-44E2-ACE1-3DAFD203A974}" type="presParOf" srcId="{B362D7F8-8513-4B61-94E7-25FF4301D932}" destId="{C849BA1D-E608-4F06-9863-F2B26572389D}" srcOrd="0" destOrd="0" presId="urn:microsoft.com/office/officeart/2005/8/layout/radial2"/>
    <dgm:cxn modelId="{F6285CAB-85D3-4FC7-AD69-333990DB3C36}" type="presParOf" srcId="{C849BA1D-E608-4F06-9863-F2B26572389D}" destId="{EF499044-2EB9-4989-A6BD-5BBAF18F497E}" srcOrd="0" destOrd="0" presId="urn:microsoft.com/office/officeart/2005/8/layout/radial2"/>
    <dgm:cxn modelId="{7D4A6193-8346-485D-9654-DF7454EB24DF}" type="presParOf" srcId="{EF499044-2EB9-4989-A6BD-5BBAF18F497E}" destId="{9A048252-55A3-42F6-BAF1-82A4B2FEDBD1}" srcOrd="0" destOrd="0" presId="urn:microsoft.com/office/officeart/2005/8/layout/radial2"/>
    <dgm:cxn modelId="{0A61825D-5AC7-405A-BD75-6AED9317E817}" type="presParOf" srcId="{EF499044-2EB9-4989-A6BD-5BBAF18F497E}" destId="{7127BE2E-D398-4E6D-B0D7-DDC8581791F0}" srcOrd="1" destOrd="0" presId="urn:microsoft.com/office/officeart/2005/8/layout/radial2"/>
    <dgm:cxn modelId="{DBE7B1DC-5FC8-43DF-B786-4AE6D7987990}" type="presParOf" srcId="{C849BA1D-E608-4F06-9863-F2B26572389D}" destId="{A9335B58-C092-46D2-AECF-23ADD3BC1E35}" srcOrd="1" destOrd="0" presId="urn:microsoft.com/office/officeart/2005/8/layout/radial2"/>
    <dgm:cxn modelId="{3B6F0FBF-7F2F-406D-924B-BC5765E39CD1}" type="presParOf" srcId="{C849BA1D-E608-4F06-9863-F2B26572389D}" destId="{B96E267B-C979-478B-9368-A7AB1311C16D}" srcOrd="2" destOrd="0" presId="urn:microsoft.com/office/officeart/2005/8/layout/radial2"/>
    <dgm:cxn modelId="{8F21D704-C52A-4970-AABF-40ED450C2F18}" type="presParOf" srcId="{B96E267B-C979-478B-9368-A7AB1311C16D}" destId="{01DE423E-F1A6-4CCF-8B95-09C0A43CBC31}" srcOrd="0" destOrd="0" presId="urn:microsoft.com/office/officeart/2005/8/layout/radial2"/>
    <dgm:cxn modelId="{CD25594B-3860-472F-88C5-34611636C426}" type="presParOf" srcId="{B96E267B-C979-478B-9368-A7AB1311C16D}" destId="{25E6055E-A047-4770-BD43-2AFE729DE8A7}" srcOrd="1" destOrd="0" presId="urn:microsoft.com/office/officeart/2005/8/layout/radial2"/>
    <dgm:cxn modelId="{8C053101-D912-46C9-BF62-02F982F3CE79}" type="presParOf" srcId="{C849BA1D-E608-4F06-9863-F2B26572389D}" destId="{96C59F8E-17C5-444F-B870-15706DD1D350}" srcOrd="3" destOrd="0" presId="urn:microsoft.com/office/officeart/2005/8/layout/radial2"/>
    <dgm:cxn modelId="{1039C5CF-AEB7-484C-B5BD-2A73A3A2EF5E}" type="presParOf" srcId="{C849BA1D-E608-4F06-9863-F2B26572389D}" destId="{BAB953E6-8034-48E3-83FE-015875BAAE5D}" srcOrd="4" destOrd="0" presId="urn:microsoft.com/office/officeart/2005/8/layout/radial2"/>
    <dgm:cxn modelId="{0CC29F3D-F3C8-4137-9459-0E092D31ECD8}" type="presParOf" srcId="{BAB953E6-8034-48E3-83FE-015875BAAE5D}" destId="{803F1FFB-609C-48BD-8259-6E4DD959F3C0}" srcOrd="0" destOrd="0" presId="urn:microsoft.com/office/officeart/2005/8/layout/radial2"/>
    <dgm:cxn modelId="{5E48E7D3-C1A0-45B6-B925-EF7DD9664669}" type="presParOf" srcId="{BAB953E6-8034-48E3-83FE-015875BAAE5D}" destId="{C1BDDEE6-815D-46BE-96EA-B2794574FC3A}" srcOrd="1" destOrd="0" presId="urn:microsoft.com/office/officeart/2005/8/layout/radial2"/>
    <dgm:cxn modelId="{43458295-1D36-444C-8DD1-6950BEE670A4}" type="presParOf" srcId="{C849BA1D-E608-4F06-9863-F2B26572389D}" destId="{8A06BE46-A9D6-4D92-BBCC-BA4071C2E58A}" srcOrd="5" destOrd="0" presId="urn:microsoft.com/office/officeart/2005/8/layout/radial2"/>
    <dgm:cxn modelId="{6CC3C461-B032-4A3A-ADBC-A8199AAC3FE5}" type="presParOf" srcId="{C849BA1D-E608-4F06-9863-F2B26572389D}" destId="{2FB3744D-A286-4EF6-901D-7717926F0520}" srcOrd="6" destOrd="0" presId="urn:microsoft.com/office/officeart/2005/8/layout/radial2"/>
    <dgm:cxn modelId="{B2783FB8-97CE-4CAF-B240-9E5D9E936FD2}" type="presParOf" srcId="{2FB3744D-A286-4EF6-901D-7717926F0520}" destId="{90097C1A-3466-428A-9160-CA1F61E2C216}" srcOrd="0" destOrd="0" presId="urn:microsoft.com/office/officeart/2005/8/layout/radial2"/>
    <dgm:cxn modelId="{64FA5284-3BBF-4452-A0B1-C23BB63C766A}" type="presParOf" srcId="{2FB3744D-A286-4EF6-901D-7717926F0520}" destId="{B93D076A-EE16-4473-B785-5D6985E6BFC0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6BE46-A9D6-4D92-BBCC-BA4071C2E58A}">
      <dsp:nvSpPr>
        <dsp:cNvPr id="0" name=""/>
        <dsp:cNvSpPr/>
      </dsp:nvSpPr>
      <dsp:spPr>
        <a:xfrm rot="2562837">
          <a:off x="2417796" y="2382277"/>
          <a:ext cx="513661" cy="43901"/>
        </a:xfrm>
        <a:custGeom>
          <a:avLst/>
          <a:gdLst/>
          <a:ahLst/>
          <a:cxnLst/>
          <a:rect l="0" t="0" r="0" b="0"/>
          <a:pathLst>
            <a:path>
              <a:moveTo>
                <a:pt x="0" y="21950"/>
              </a:moveTo>
              <a:lnTo>
                <a:pt x="513661" y="219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59F8E-17C5-444F-B870-15706DD1D350}">
      <dsp:nvSpPr>
        <dsp:cNvPr id="0" name=""/>
        <dsp:cNvSpPr/>
      </dsp:nvSpPr>
      <dsp:spPr>
        <a:xfrm>
          <a:off x="2485920" y="1679704"/>
          <a:ext cx="571392" cy="43901"/>
        </a:xfrm>
        <a:custGeom>
          <a:avLst/>
          <a:gdLst/>
          <a:ahLst/>
          <a:cxnLst/>
          <a:rect l="0" t="0" r="0" b="0"/>
          <a:pathLst>
            <a:path>
              <a:moveTo>
                <a:pt x="0" y="21950"/>
              </a:moveTo>
              <a:lnTo>
                <a:pt x="571392" y="219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35B58-C092-46D2-AECF-23ADD3BC1E35}">
      <dsp:nvSpPr>
        <dsp:cNvPr id="0" name=""/>
        <dsp:cNvSpPr/>
      </dsp:nvSpPr>
      <dsp:spPr>
        <a:xfrm rot="19037163">
          <a:off x="2417796" y="977131"/>
          <a:ext cx="513661" cy="43901"/>
        </a:xfrm>
        <a:custGeom>
          <a:avLst/>
          <a:gdLst/>
          <a:ahLst/>
          <a:cxnLst/>
          <a:rect l="0" t="0" r="0" b="0"/>
          <a:pathLst>
            <a:path>
              <a:moveTo>
                <a:pt x="0" y="21950"/>
              </a:moveTo>
              <a:lnTo>
                <a:pt x="513661" y="219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7BE2E-D398-4E6D-B0D7-DDC8581791F0}">
      <dsp:nvSpPr>
        <dsp:cNvPr id="0" name=""/>
        <dsp:cNvSpPr/>
      </dsp:nvSpPr>
      <dsp:spPr>
        <a:xfrm>
          <a:off x="1096065" y="884093"/>
          <a:ext cx="1635123" cy="1635123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E423E-F1A6-4CCF-8B95-09C0A43CBC31}">
      <dsp:nvSpPr>
        <dsp:cNvPr id="0" name=""/>
        <dsp:cNvSpPr/>
      </dsp:nvSpPr>
      <dsp:spPr>
        <a:xfrm>
          <a:off x="2733217" y="1576"/>
          <a:ext cx="981074" cy="981074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solidFill>
                <a:schemeClr val="tx1"/>
              </a:solidFill>
            </a:rPr>
            <a:t>โอกาส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/>
        </a:p>
      </dsp:txBody>
      <dsp:txXfrm>
        <a:off x="2876892" y="145251"/>
        <a:ext cx="693724" cy="693724"/>
      </dsp:txXfrm>
    </dsp:sp>
    <dsp:sp modelId="{25E6055E-A047-4770-BD43-2AFE729DE8A7}">
      <dsp:nvSpPr>
        <dsp:cNvPr id="0" name=""/>
        <dsp:cNvSpPr/>
      </dsp:nvSpPr>
      <dsp:spPr>
        <a:xfrm>
          <a:off x="3812399" y="1576"/>
          <a:ext cx="1471611" cy="9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6500" b="1" kern="1200" dirty="0"/>
        </a:p>
      </dsp:txBody>
      <dsp:txXfrm>
        <a:off x="3812399" y="1576"/>
        <a:ext cx="1471611" cy="981074"/>
      </dsp:txXfrm>
    </dsp:sp>
    <dsp:sp modelId="{803F1FFB-609C-48BD-8259-6E4DD959F3C0}">
      <dsp:nvSpPr>
        <dsp:cNvPr id="0" name=""/>
        <dsp:cNvSpPr/>
      </dsp:nvSpPr>
      <dsp:spPr>
        <a:xfrm>
          <a:off x="3057313" y="1211118"/>
          <a:ext cx="981074" cy="981074"/>
        </a:xfrm>
        <a:prstGeom prst="ellipse">
          <a:avLst/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1200" dirty="0" smtClean="0"/>
            <a:t>สมเหตุ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1200" dirty="0" smtClean="0"/>
            <a:t>สมผล</a:t>
          </a:r>
        </a:p>
        <a:p>
          <a:pPr lvl="0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 dirty="0"/>
        </a:p>
      </dsp:txBody>
      <dsp:txXfrm>
        <a:off x="3200988" y="1354793"/>
        <a:ext cx="693724" cy="693724"/>
      </dsp:txXfrm>
    </dsp:sp>
    <dsp:sp modelId="{C1BDDEE6-815D-46BE-96EA-B2794574FC3A}">
      <dsp:nvSpPr>
        <dsp:cNvPr id="0" name=""/>
        <dsp:cNvSpPr/>
      </dsp:nvSpPr>
      <dsp:spPr>
        <a:xfrm>
          <a:off x="4136495" y="1211118"/>
          <a:ext cx="1471611" cy="9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6500" b="1" kern="1200" dirty="0"/>
        </a:p>
      </dsp:txBody>
      <dsp:txXfrm>
        <a:off x="4136495" y="1211118"/>
        <a:ext cx="1471611" cy="981074"/>
      </dsp:txXfrm>
    </dsp:sp>
    <dsp:sp modelId="{90097C1A-3466-428A-9160-CA1F61E2C216}">
      <dsp:nvSpPr>
        <dsp:cNvPr id="0" name=""/>
        <dsp:cNvSpPr/>
      </dsp:nvSpPr>
      <dsp:spPr>
        <a:xfrm>
          <a:off x="2733217" y="2420659"/>
          <a:ext cx="981074" cy="981074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1200" dirty="0" smtClean="0"/>
            <a:t>ความกดดัน</a:t>
          </a:r>
        </a:p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/>
        </a:p>
      </dsp:txBody>
      <dsp:txXfrm>
        <a:off x="2876892" y="2564334"/>
        <a:ext cx="693724" cy="693724"/>
      </dsp:txXfrm>
    </dsp:sp>
    <dsp:sp modelId="{B93D076A-EE16-4473-B785-5D6985E6BFC0}">
      <dsp:nvSpPr>
        <dsp:cNvPr id="0" name=""/>
        <dsp:cNvSpPr/>
      </dsp:nvSpPr>
      <dsp:spPr>
        <a:xfrm>
          <a:off x="3812399" y="2420659"/>
          <a:ext cx="1471611" cy="9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6500" b="1" kern="1200" dirty="0"/>
        </a:p>
      </dsp:txBody>
      <dsp:txXfrm>
        <a:off x="3812399" y="2420659"/>
        <a:ext cx="1471611" cy="98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E693F14-97EB-4496-B62A-0D0869D069EE}" type="datetimeFigureOut">
              <a:rPr lang="th-TH" smtClean="0"/>
              <a:pPr/>
              <a:t>08/06/59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948C32A-A5F7-45C8-B4EC-028E62D118F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3424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22668BA-67BA-4C3D-8888-80BBF90F9C94}" type="datetimeFigureOut">
              <a:rPr lang="th-TH" smtClean="0"/>
              <a:pPr/>
              <a:t>08/06/59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99F29BB-7852-48BA-8F7D-11B3A9FEC5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6569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E453-5542-458C-AD86-C138681E7C64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1972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7D89-8CE4-4F7A-9486-5E048E7A487A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194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090D-85DE-4299-952B-9002118A03D4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41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6A8C-CCB8-473E-8200-39EAAB52C12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60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DF47-68DA-4140-95F0-B5219CBDF934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44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F223-1A11-46BB-934C-0EA56B2BD15B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8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BBC-138C-4143-B4CF-4B2EB9D5A696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0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1D47-6046-42F6-9EF6-2EB5BBED90FA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22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1181-1C8C-43EE-B9F0-4CB9FD4D52CA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43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F9B1-ACB7-40ED-9BC0-03A6EBB69AE8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982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C47878-B994-46C7-801E-CBC9CA04026B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52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D659-49A4-4B5A-A1A7-D781411BEF35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27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606A3F-6384-44B2-8019-5D5F392C3D74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68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9.gif"/><Relationship Id="rId3" Type="http://schemas.openxmlformats.org/officeDocument/2006/relationships/hyperlink" Target="http://www.google.co.th/url?sa=i&amp;rct=j&amp;q=&amp;esrc=s&amp;frm=1&amp;source=images&amp;cd=&amp;cad=rja&amp;uact=8&amp;docid=ojWeSMGBs75PQM&amp;tbnid=VAGUsKauu-Dc_M:&amp;ved=0CAUQjRw&amp;url=http://www.clipartheaven.com/show/clipart/occupations/cartoons_(a_-_l)/cashier_6-gif.html&amp;ei=VVzPU_PrGdaQuATwroHgAQ&amp;bvm=bv.71667212,d.c2E&amp;psig=AFQjCNF0avOcnKH9UzO3h8KuCh254CGzpA&amp;ust=1406184888975241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jpe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jpe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hyperlink" Target="http://www.google.co.th/url?sa=i&amp;rct=j&amp;q=&amp;esrc=s&amp;frm=1&amp;source=images&amp;cd=&amp;cad=rja&amp;uact=8&amp;docid=WeebAfICsFmBvM&amp;tbnid=Smu8-WHTMSKnYM:&amp;ved=0CAUQjRw&amp;url=http://www.talkystory.com/?p=93076&amp;ei=FFvPU9XcGtDIuASGwYH4AQ&amp;bvm=bv.71667212,d.c2E&amp;psig=AFQjCNEtlyNdpXPLklfQ9SRZRHh21MH2OA&amp;ust=1406184579030759" TargetMode="Externa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155201" y="808080"/>
            <a:ext cx="7699343" cy="2243547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PROCUREMENT FRAUD AUDIT</a:t>
            </a:r>
            <a:endParaRPr lang="th-TH" sz="6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064974" y="5421214"/>
            <a:ext cx="7789570" cy="88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0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แก้วตา  ชาญชัยศรีสกุล </a:t>
            </a:r>
            <a:r>
              <a:rPr lang="en-US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ผู้ช่วยผู้ว่าการสำนักตรวจสอบภายใน </a:t>
            </a:r>
            <a:r>
              <a:rPr lang="en-US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CIA  ; CCSA ; CRMA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26162"/>
            <a:ext cx="4064975" cy="3174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3831" y="3051627"/>
            <a:ext cx="2032206" cy="14421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9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125" y="166811"/>
            <a:ext cx="11505063" cy="2717854"/>
          </a:xfrm>
        </p:spPr>
        <p:txBody>
          <a:bodyPr>
            <a:noAutofit/>
          </a:bodyPr>
          <a:lstStyle/>
          <a:p>
            <a:pPr algn="r"/>
            <a:r>
              <a:rPr lang="en-US" sz="8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8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การทุจริตในขั้นตอนการจัดซื้อจัดจ้าง</a:t>
            </a:r>
            <a:br>
              <a:rPr lang="th-TH" sz="8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และสัญญาณบอกเหตุ</a:t>
            </a:r>
            <a:endParaRPr lang="th-TH" sz="8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65" y="2280827"/>
            <a:ext cx="4268149" cy="32011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92" y="4763421"/>
            <a:ext cx="4110038" cy="143266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115" y="3356619"/>
            <a:ext cx="3756330" cy="2742264"/>
          </a:xfrm>
        </p:spPr>
      </p:pic>
    </p:spTree>
    <p:extLst>
      <p:ext uri="{BB962C8B-B14F-4D97-AF65-F5344CB8AC3E}">
        <p14:creationId xmlns:p14="http://schemas.microsoft.com/office/powerpoint/2010/main" xmlns="" val="113519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42" y="357480"/>
            <a:ext cx="3875964" cy="140308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การมีส่วนได้ส่วนเสีย</a:t>
            </a:r>
            <a:b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ในผลประโยชน์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4469" y="92523"/>
            <a:ext cx="77884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การมีส่วนได้ส่วนเสียในผลประโยชน์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(Conflict of Interest)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เมื่อผู้มีอำนาจหน้าที่ในกระบวนการจัดหา</a:t>
            </a: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มีผลประโยชน์ร่วมกับคู่ค้า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คู่สัญญา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เป็นผู้ถือหุ้น หรือ มีญาติสนิทถือหุ้นในบริษัทที่มาทำธุรกิจกับหน่วยงาน 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รับของกำนัลมีค่า รับสินบน จาก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คู่ค้า หรือ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</a:t>
            </a:r>
          </a:p>
          <a:p>
            <a:pPr algn="thaiDist"/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การพิจารณากรณีมีเจ้าหน้าที่รับสินบน ควรพิจารณาจากการเปิดเผยการมีส่วนได้ส่วนเสียในผลประโยชน์ของเจ้าหน้าที่ที่อยู่ในกระบวนการจัดหา จะเหมาะสมกว่าการพิสูจน์ว่ามีการติดสินบน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–ทำแบบฟอร์มการเปิดเผย </a:t>
            </a:r>
            <a:r>
              <a:rPr lang="en-US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COI</a:t>
            </a: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44469" y="3631953"/>
            <a:ext cx="7623859" cy="2798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สัญญาณบอกเหตุการมีส่วนได้ส่วนเสียในผลประโยชน์</a:t>
            </a:r>
            <a:endPara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ให้สิทธิพิเศษแก่คู่ค้า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ความสนิท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สนม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 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มีเบอร์มือถือ 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มีฐานะร่ำรวยผิดปกติ รับ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ของกำนัล การเดินทางฟรี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รับการ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เลี้ยงรับรอง จากคู่ค้า/คู่สัญญา 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ถกเถียงโต้แย้งเรื่องการจ้างงาน ข้อโต้แย้งตามสัญญา แทนคู่ค้า คู่สัญญา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เป็นผู้ถือ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หุ้น หรือ มีญาติสนิทถือ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หุ้น ในบริษัท ที่มาทำธุรกิจกับหน่วยงาน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6639" y="3577313"/>
            <a:ext cx="1806281" cy="20075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74" y="2035568"/>
            <a:ext cx="2990301" cy="43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8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2084" y="61531"/>
            <a:ext cx="2651377" cy="1520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228" y="1050352"/>
            <a:ext cx="111712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การพิจารณาให้ผู้เสนอราคาที่ไม่มีคุณสมบัติ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(Eligibility)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ไม่ผ่านการทดสอบ</a:t>
            </a:r>
          </a:p>
          <a:p>
            <a:pPr algn="thaiDist"/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ตามเงื่อนไข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(</a:t>
            </a:r>
            <a:r>
              <a:rPr lang="en-US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Term of Reference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ผ่านเข้ามาในกระบวนการเสนอราคา หรือ ได้สัญญางาน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การทำสัญญาที่ไม่เหมาะสม หรือ ไม่มีการแข่งขันราคา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การจ่ายค่าพัสดุ อุปกรณ์ การจ้างงาน ที่สูงเกินควร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สูงเกินกว่าราคากลาง / ราคาตลาด อย่างมาก 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อุปกรณ์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ที่ไม่มีความจำเป็น หรือ มีจำนวนมากเกินความจำเป็น หรือ การ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งานที่มีความถี่มากเกินควร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การตรวจรับพัสดุ อุปกรณ์ ผลงาน ที่มีคุณภาพต่ำกว่ามาตรฐาน หรือ เงื่อนไขตาม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TOR/Specification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ที่ระบุไว้ในใบสั่งซื้อใบสั่งจ้าง หรือ สัญญาจ้างงาน</a:t>
            </a:r>
          </a:p>
          <a:p>
            <a:pPr algn="thaiDist"/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จากการเริ่มก่อทุจริต คอรัปชั่น  อาจส่งผลให้กระทำการฉ้อโกงในกระบวนการ เช่น การปลอมแปลงใบสั่งซื้อ ใบสั่งจ้าง ใบรับของ  การร่วมกระบวนการก่อทุจริตมีการแบ่งผลประโยชน์ร่วมกันจึงตรวจพบได้ยาก แต่ท้ายที่สุดเมื่อมีจำนวนมากสูงขึ้นจนผิดปกติ จะเกิดการตรวจพบและสอบสวน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15" y="271609"/>
            <a:ext cx="876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ลักษณะการทุจริต คอรัปชั่น ในกระบวนการจัดซื้อจัดจ้าง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6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84" y="573206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3.1 </a:t>
            </a:r>
            <a:r>
              <a:rPr lang="th-TH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ขั้นตอนการจัดหา</a:t>
            </a:r>
            <a:endParaRPr lang="th-TH" sz="115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409" y="2160350"/>
            <a:ext cx="4685074" cy="3554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201" y="2191855"/>
            <a:ext cx="3878538" cy="35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6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33" y="412343"/>
            <a:ext cx="3200400" cy="149875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3.1.1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การจัดซื้อจัดจ้างที่ไม่จำเป็น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234940"/>
            <a:ext cx="7556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การจัดซื้อจัดจ้างสินค้า บริการ  รวมทั้ง การซ่อมแซม บำรุงรักษาที่ไม่จำเป็น  การซื้อของเพื่อนำไปใช้ส่วนตัว </a:t>
            </a:r>
            <a:b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นำไปขายต่อ</a:t>
            </a:r>
            <a:endParaRPr 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0501" y="2175670"/>
            <a:ext cx="7623859" cy="4097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  <a:endPara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ไม่มีกระบวนการพิจารณา วิเคราะห์ ความ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ความคุ้มประโยชน์ในการจัดซื้อ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จัดจ้าง สินค้า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ใช้งาน </a:t>
            </a:r>
            <a:r>
              <a:rPr lang="th-TH" sz="32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for Money)</a:t>
            </a:r>
            <a:r>
              <a:rPr lang="th-TH" sz="32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กระบวนการ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จำนวนสั่งซื้อสินค้าและบริการที่สูงผิดปกติจาก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ผู้ค้ารายเดียวกัน โดย</a:t>
            </a:r>
            <a:r>
              <a:rPr lang="th-TH" sz="32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ไม่มีเหตุผลสมควร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การสั่งซื้อซ้ำ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(Reorders)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Surplus Inventory</a:t>
            </a: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การปรับเปลี่ยนอุปกรณ์ การจ้างซ่อมบำรุงรักษา หลังจากนำเข้าใช้งานเพียงไม่นาน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9116" y="1441536"/>
            <a:ext cx="1173163" cy="194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89"/>
          <a:stretch/>
        </p:blipFill>
        <p:spPr>
          <a:xfrm>
            <a:off x="317939" y="2057401"/>
            <a:ext cx="3482529" cy="38307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33" y="204683"/>
            <a:ext cx="3200400" cy="17670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3.1.2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ทุจริตโดย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 </a:t>
            </a: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85" y="99802"/>
            <a:ext cx="8007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ผู้มีอำนาจและเจ้าหน้าที่ในกระบวนการจัดหาสมรู้ร่วมคิดกับผู้ค้า จัดทำเอกสารการประกวดราคาโดยระบุเงื่อนไขคุณลักษณะ</a:t>
            </a:r>
            <a:r>
              <a:rPr lang="en-US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 </a:t>
            </a: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 สินค้า/บริการที่เฉพาะเจาะจงเกินจำเป็น เพื่อช่วยผู้เสนอราคาที่ตนมีผลประโยชน์ร่วมให้สามารถผ่านเข้ามาเสนอราคาได้ หรือ กีดกันผู้เสนอราคารายอื่น หรือ กำหนดเงื่อนไขที่เปิดก</a:t>
            </a:r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ว้างมาก</a:t>
            </a: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เกินไป เพื่อให้มีการปรับปรุงแก้ไขสัญญาภายหลัง</a:t>
            </a:r>
            <a:endParaRPr lang="th-TH" sz="3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9980" y="3102492"/>
            <a:ext cx="7623859" cy="3705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เงื่อนไขคุณสมบัติผู้เสนอราคา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(Eligibility)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ส่งผลให้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มีผู้ค้าเพียงรายเดียว หรือ น้อยรายที่สามารถเสนอราคาได้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 ตรงกันกับ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สินค้าของผู้ชนะราคา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เงื่อนไขคุณลักษณะ</a:t>
            </a:r>
            <a:r>
              <a:rPr lang="en-US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ของสินค้า บริการ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มีการระบุที่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เฉพาะเจาะจงหรือเปิดกว้าง แตกต่างจากครั้งก่อนโดย</a:t>
            </a:r>
            <a:r>
              <a:rPr lang="th-TH" sz="28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ไม่มีเหตุผลสมควร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มีการระบุยี่ห้อในการจัดหา </a:t>
            </a:r>
            <a:r>
              <a:rPr lang="th-TH" sz="28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ผู้ผลิต และ คู่แข่งขันในธุรกิจ จำนวนมาก ใช้ผู้จัดจำหน่ายรายเดียวกัน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4257" y="2552006"/>
            <a:ext cx="1289217" cy="2055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088" y="3887248"/>
            <a:ext cx="3531171" cy="29989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33" y="1954993"/>
            <a:ext cx="3344427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5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33" y="412343"/>
            <a:ext cx="3421988" cy="149875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3.1.3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การกีดกัน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ผู้เสนอราคารายอื่น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-49906"/>
            <a:ext cx="77787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ผู้มีอำนาจหน้าที่ในกระบวนการจัดหาสมรู้ร่วมคิดกับผู้เสนอราคา เพื่อพยายามช่วยเหลือผู้เสนอราคาที่ตนรู้จัก ด้วยการกีดกันผู้เสนอราคารายอื่นมิให้ผ่านการคัดเลือกด้วยวิธีการต่างๆ เช่น การกำหนด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TOR/SPEC.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ที่เฉพาะเจาะจง ไม่จำเป็น เพื่อเอื้อต่อผู้เสนอราคาที่ตนมีผลประโยชน์ แยกการจัดหาเพื่อลดวงเงินส่งผลต่อวิธีการจัดหา(สอบราคา/สืบราคา) ทำให้ไม่เกิดการแข่งขัน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07" y="2091890"/>
            <a:ext cx="3014007" cy="41997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50501" y="2492282"/>
            <a:ext cx="7623859" cy="4242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รายเดิม</a:t>
            </a:r>
            <a:r>
              <a:rPr lang="th-TH" sz="28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</a:t>
            </a:r>
            <a:r>
              <a:rPr lang="th-TH" sz="28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เหตุผลสมควร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จำนวนผู้ค้าที่ผ่าน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คุณสมบัติในการเสนอราคา ลดลง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/SPEC.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ที่ละเอียด จำนวนเงื่อนไขมาก 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มาตรฐานสูงเกินความจำเป็น </a:t>
            </a:r>
            <a:r>
              <a:rPr lang="th-TH" sz="28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 </a:t>
            </a:r>
            <a:endParaRPr lang="th-TH" sz="2800" b="1" i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กำหนดระยะเวลาในการเสนอราคาสั้นเกินควร</a:t>
            </a:r>
            <a:r>
              <a:rPr lang="th-TH" sz="28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เพิ่มขั้นตอนการกลั่นกรองคุณสมบัติเบื้องต้น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 </a:t>
            </a:r>
            <a:r>
              <a:rPr lang="th-TH" sz="28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ต้องมีผลิตภัณฑ์ตัวอย่างมาแสดง  วงเงินผลงาน 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ระยะเวลาในการเปิดเผยข้อมูลเรื่องการจัดซื้อจัดจ้างต่อสาธารณะ ไม่เป็นไปตามระเบียบที่กำหนด </a:t>
            </a:r>
            <a:r>
              <a:rPr lang="th-TH" sz="28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-ปิดประกาศ ขึ้น</a:t>
            </a:r>
            <a:r>
              <a:rPr lang="en-US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72" y="2486696"/>
            <a:ext cx="1571972" cy="2055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0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0" y="253218"/>
            <a:ext cx="3869409" cy="24576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3.1.4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การซื้อตรงรายเดิม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Sole Source Award or Direct Contract)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9275" y="54110"/>
            <a:ext cx="77669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บ่อยครั้งที่เกิดกรณีการซื้อโดยตรงกับผู้ผลิต/ผู้ขายรายเดิม ซึ่งก่อให้เกิดการทุจริต คอรัปชั่น โดยเจ้าหน้าที่ในกระบวนการจัดหาที่ได้รับผลประโยชน์จากคู่ค้า สามารถช่วยเลี่ยงไม่ให้เกิดการแข่งขันราคา  และ จัดหาในราคาที่อาจสูงเกินควร หรือ คุณภาพต่ำ หรือ ไม่เป็นประโยชน์ต่อหน่วยงาน เช่น การจัดซื้ออะไหล่เครื่องจักร อุปกรณ์ </a:t>
            </a:r>
            <a:endParaRPr lang="th-TH" sz="3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95910" y="2454767"/>
            <a:ext cx="7623859" cy="4428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ไม่มีหลักเกณฑ์  หลักฐานเอกสาร ในการพิจารณา</a:t>
            </a:r>
            <a:b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เหตุผลความจำเป็นในการจัดซื้อจากผู้ขาย/ผู้ผลิต รายเดิม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การจัดซื้อจัดจ้างที่เคยมีการแข่งขันราคา เปลี่ยนเป็น 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ไม่มีการแข่งขันราคา </a:t>
            </a:r>
            <a:r>
              <a:rPr lang="th-TH" sz="28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 </a:t>
            </a: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มีการแยกปริมาณการจัดหาเพื่อลดวงเงิน ให้สามารถดำเนินการจัดหาโดยไม่ต้องมีการแข่งขันราคา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ภายหลังแก้ไขสัญญาเพื่อเพิ่มปริมาณการซื้อ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เมื่อรวบรวมยอดซื้อ อาจสูงเกินวงเงินที่กำหนดให้ซื้อตรงได้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การจัดหาอะไหล่จะผูกขาดกับผู้ผลิต/ผู้ขาย แต่ผู้เดียว </a:t>
            </a:r>
            <a:r>
              <a:rPr lang="th-TH" sz="28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sz="28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Supplier Risk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8525" y="2547906"/>
            <a:ext cx="1776091" cy="1880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70" y="2987112"/>
            <a:ext cx="3482293" cy="36552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70" y="4619943"/>
            <a:ext cx="3482293" cy="2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426322"/>
            <a:ext cx="3821373" cy="1498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3.1.5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การรั่วไหลของข้อมูลการประกวดราคา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13870"/>
            <a:ext cx="7556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เจ้าหน้าที่จัดหาอาจนำข้อมูลเกี่ยวกับการประกวดราคาของผู้เสนอราคารายอื่น หรือ เป็นข้อมูลลับ ไปเปิดเผยต่อผู้เสนอราคาที่ตนต้องการสนับสนุนให้ชนะการประกวดราคา เพื่อให้ได้รับผลประโยชน์ตอบแทน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0501" y="2431276"/>
            <a:ext cx="7623859" cy="4523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กระบวนการประกวดราคามีจุดอ่อน เช่น การไม่เข้มงวด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ในการดำเนินการตามกำหนดเวลาสิ้นสุด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(Deadline)</a:t>
            </a:r>
            <a:b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ไม่มีการเปิดเผยข้อมูลการจัดหาต่อสาธารณะ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ผู้ชนะการประกวดราคา เป็นผู้เสนอราคาต่ำเป็นอันดับ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การยอมรับการเสนอราคาของผู้ที่ยื่นเสนอราคาล่าช้ากว่ากำหนด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ผู้เสนอราคาที่ยื่นเสนอราคาเกินกำหนดเวลา เป็นผู้ชนะการประกวดราคา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การขยายระยะเวลาประกวดราคา </a:t>
            </a:r>
            <a:r>
              <a:rPr lang="th-TH" sz="32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</a:t>
            </a:r>
          </a:p>
          <a:p>
            <a:pPr>
              <a:lnSpc>
                <a:spcPct val="100000"/>
              </a:lnSpc>
              <a:buClr>
                <a:srgbClr val="0000FF"/>
              </a:buClr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473" y="2154398"/>
            <a:ext cx="1571972" cy="2055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2431276"/>
            <a:ext cx="3399036" cy="1669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4209574"/>
            <a:ext cx="3399036" cy="17666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43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31" y="407964"/>
            <a:ext cx="3386949" cy="17890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3.1.6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การแยก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จัดซื้อจัดจ้าง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13870"/>
            <a:ext cx="75567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ผู้ใช้งาน เจ้าหน้าที่จัดหา แยกรายการเพื่อมิให้วงเงินสูง สามารถจัดหาโดยวิธีสอบราคา สืบราคา เพื่อเลี่ยงวิธีประกวดราคา หรือ การเสนอผู้มีอำนาจอนุมัติ ทำให้ไม่มีการแข่งขันราคา หรือ เอื้อต่อผู้ค้าที่ตนเองมีผลประโยชน์ 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0501" y="2182374"/>
            <a:ext cx="7623859" cy="4423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มีรายการจัดซื้อ จัดจ้าง รายการประเภทเดียวกัน มากกว่า</a:t>
            </a:r>
            <a:b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 ซื้อจากผู้ค้ารายเดียวกัน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ไม่มีการพิจารณาความจำเป็นในการแยกการจัดซื้อฯ ซึ่ง </a:t>
            </a:r>
            <a:b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หากรวมการจัดซื้อ จะเปลี่ยนระดับการอนุมัติ / วิธีการจัดซื้อจัดจ้าง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มีความต่อเนื่องของใบสั่งซื้อ สั่งจ้าง การทะยอยดำเนินการในวันเดียวกัน หรือระยะเวลาใกล้เคียงกัน </a:t>
            </a:r>
            <a:r>
              <a:rPr lang="en-US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30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ใช้เงื่อนไขเลือกข้อมูลในระบบมาตรวจสอบ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ใบสั่งซื้อที่แยกการจัดซื้อจัดจ้าง ภายหลังมีการ </a:t>
            </a:r>
            <a:r>
              <a:rPr lang="en-US" sz="3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Repeat Order</a:t>
            </a:r>
            <a:r>
              <a:rPr lang="th-TH" sz="28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i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0028" y="1687285"/>
            <a:ext cx="1571972" cy="1815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94" y="2475193"/>
            <a:ext cx="3375467" cy="343278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1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2217"/>
            <a:ext cx="4039737" cy="2286000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 smtClean="0"/>
              <a:t>หัวข้อ</a:t>
            </a:r>
            <a:br>
              <a:rPr lang="th-TH" sz="8800" b="1" dirty="0" smtClean="0"/>
            </a:br>
            <a:r>
              <a:rPr lang="th-TH" sz="8800" b="1" dirty="0" smtClean="0"/>
              <a:t>การบรรยาย</a:t>
            </a:r>
            <a:endParaRPr lang="th-TH" sz="8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6466" y="150126"/>
            <a:ext cx="7547212" cy="6707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72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กระบวนการจัดซื้อจัดจ้าง</a:t>
            </a:r>
          </a:p>
          <a:p>
            <a:pPr algn="r"/>
            <a:r>
              <a:rPr lang="en-US" sz="72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72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การทุจริต </a:t>
            </a:r>
            <a:r>
              <a:rPr lang="en-US" sz="72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&amp; </a:t>
            </a:r>
            <a:r>
              <a:rPr lang="th-TH" sz="72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การติดสินบน</a:t>
            </a:r>
          </a:p>
          <a:p>
            <a:pPr algn="r"/>
            <a:r>
              <a:rPr lang="en-US" sz="72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</a:t>
            </a:r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7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ทุจริต</a:t>
            </a:r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b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7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จัดซื้อจัด</a:t>
            </a:r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 และ สัญญาณ</a:t>
            </a:r>
            <a:r>
              <a:rPr lang="th-TH" sz="7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บอก</a:t>
            </a:r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</a:p>
          <a:p>
            <a:pPr algn="r"/>
            <a:endParaRPr lang="th-TH" sz="72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6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87" y="430477"/>
            <a:ext cx="3649218" cy="177101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3.1.7 </a:t>
            </a:r>
            <a:br>
              <a:rPr 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การฮั้วประมูล</a:t>
            </a:r>
            <a:b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Bid Rigging)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8698" y="120768"/>
            <a:ext cx="76630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การฮั้วประมูล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การที่ผู้ค้าตกลงร่วมกันประมูลงาน ในลักษณะผลัดกันได้รับงาน และ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แบ่งกำไร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กันภายหลัง</a:t>
            </a:r>
          </a:p>
          <a:p>
            <a:pPr marL="457200" indent="-457200" algn="thaiDi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กลุ่มผู้เสนอราคา ( อย่าง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ราย เพื่อ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มิให้น้อย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ราย)  จะมีการตกลงในทางลับว่าผู้เสนอราคาใดจะเป็นผู้ชนะราคา โดยกำหนดให้ผู้เสนอราคารายอื่นยื่นเสนอราคาที่สูงเกินควร  เพื่อให้ผู้เสนอราคาที่ต่ำสุดได้รับงานตามสัญญา(ซึ่งราคาอาจต่ำกว่าราคากลางเพียงเล็กน้อย) และ นำผลประโยชน์มาแบ่งปันตามที่ตกลงกัน หรือ มีการแบ่งส่วนงานตามสัญญา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ระหว่างกลุ่มผู้เสนอราคา (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 Contract)</a:t>
            </a:r>
          </a:p>
          <a:p>
            <a:pPr marL="457200" indent="-457200" algn="thaiDi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ส่วนใหญ่จะเกิดกับกลุ่มธุรกิจที่มีผู้ค้าเพียงไม่กี่ราย เช่น งานก่อสร้าง งานขายอุปกรณ์พิเศษ งานกำจัดของเสีย </a:t>
            </a:r>
          </a:p>
          <a:p>
            <a:pPr marL="457200" indent="-457200" algn="thaiDi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การสมรู้ร่วมคิดในการเสนอราคา อาจมีการติดสินบนกับผู้ที่มีอำนาจหน้าที่ในกระบวนการจัดหา เพื่อให้มั่นใจว่าจะได้รับงาน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95" y="2449482"/>
            <a:ext cx="3180216" cy="41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4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72" y="1931023"/>
            <a:ext cx="3261396" cy="4167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3638" y="232915"/>
            <a:ext cx="79262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ผู้ชนะราคาเสนอราคาที่สูงกว่าราคากลาง หรือ ราคาตลาดทั่วไป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มีการหมุนเวียนผู้ชนะราคาอยู่ในกลุ่มผู้ค้าธุรกิจประเภทเดียวกัน  หรือ ในเขตพื้นที่ภูมิภาคเดียวกัน 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จำนวนผู้เสนอราคาลดลง แต่คู่สัญญามี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 Contract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มากขึ้น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มีความผิดปกติในกระบวนการเสนอราคา เช่น ราคาที่เสนอแตกต่างกันน้อย หรือ มากเกิน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 รูปแบบการเสนอราคาไม่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 ราคาที่เสนอไม่เคย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การหมุนเวียนการชนะราคา </a:t>
            </a: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ความเกี่ยวพันของผู้เสนอราคาผิดปกติ เช่น ที่อยู่ เบอร์โทรศัพท์ โทรสาร เดียวกัน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023" y="622636"/>
            <a:ext cx="3214996" cy="7403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09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32" y="303161"/>
            <a:ext cx="3200400" cy="149875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3.1.8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การฉ้อโกง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การประกวดราคา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13870"/>
            <a:ext cx="75567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เจ้าหน้าที่จัดหา สามารถกระทำการฉ้อโกงกระบวนการประกวดราคา โดยการเอื้อประโยชน์ต่อคู่สัญญา หรือ ผู้ค้า  กรณีนี้รวมถึงการลอบนำข้อมูลการประกวดราคาไปให้คู่ค้า การแก้ไขเงื่อนไขการประกวดราคา การยอมรับผู้เสนอราคาที่เสนอราคาเกินกำหนด การยกเลิกการประกวดราคาโดยไม่มีเหตุผลสมควร  คู่สัญญาเสนอราคาต่ำสุดโดยให้สินบนเจ้าหน้าที่เพื่อขอให้อนุมัติการแก้ไขเปลี่ยนแปลงสัญญาให้มีขอบเขตงาน/ราคางาน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เพิ่มขึ้นภายหลัง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95081" y="3151108"/>
            <a:ext cx="7623859" cy="3563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ประกวดราคามี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 ไม่มีระบบควบคุมภายใน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การยกเลิกผู้ชนะการประกวดราคา โดยอ้างข้อผิดพลาดเพื่อ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เปิดประกวดราคาใหม่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การยอมรับการเสนอราคาของผู้ที่ยื่นเสนอ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ราคาเกินกำหนดเวลา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เอกสารประกวดราคาสูญหาย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ผู้เสนอราคาที่มีคุณสมบัติครบถ้วน ไม่ผ่านการพิจารณาคุณสมบัติ</a:t>
            </a:r>
            <a:r>
              <a:rPr lang="th-TH" sz="28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โดยไม่มีเหตุผลสมควร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655" y="2694513"/>
            <a:ext cx="1571972" cy="2055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32" y="2069909"/>
            <a:ext cx="3299159" cy="426265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4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51" y="509324"/>
            <a:ext cx="3521658" cy="12363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3.1.9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ผู้ค้าที่ไม่มีตัวตน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(Phantom Vending)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410" y="-54821"/>
            <a:ext cx="77651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สภาพแวดล้อมการควบคุม ที่มีระบบควบคุมภายในไม่เหมาะสม เจ้าหน้าที่ผู้รับผิดชอบงานจัดหา  งานบัญชีเจ้าหนี้  หรือ บุคคลภายนอก อาจส่งใบแจ้งหนี้จากผู้ค้าที่ไม่มีตัวตนอยู่จริง  โดยส่วนใหญ่ผู้ค้าปลอมจะเป็นการให้บริการมากกว่าการขายสินค้าซึ่งสามารถตรวจสอบได้ </a:t>
            </a:r>
          </a:p>
          <a:p>
            <a:pPr algn="thaiDist"/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ผู้เสนอราคาที่ไม่ซื่อตรงอาจจะส่งใบเสนอราคาโดยใช้ชื่อผู้เสนอราคาปลอม เพื่อประโยชน์ในการชนะการประกวดราคา ซึ่งกรณีนี้มีเกิดขึ้นมาก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แต่หากได้มีมาตรการป้องกันการทุจริตก็สามารถตรวจพบได้</a:t>
            </a:r>
          </a:p>
          <a:p>
            <a:pPr algn="thaiDist"/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2290" y="2944248"/>
            <a:ext cx="7623859" cy="3563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สัญญาณบอกเหตุกรณีมีผู้ค้าที่ไม่มีตัวตน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การควบคุมภายในมีจุดอ่อน เจ้าหน้าที่คนเดียวกันสามารถสั่งซื้อ 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 บริการ รับของ และอนุมัติการสั่งจ่ายเงินได้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การสั่งจ่ายเงินผู้ค้าซึ่งไม่มีรายชื่ออยู่ในฐานข้อมูลผู้ค้า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ที่อยู่ผู้ค้าที่มาขึ้นทะเบียนทำธุรกิจกับหน่วยงานระบุที่อยู่</a:t>
            </a:r>
            <a:b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เป็นตู้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คู่ค้าไม่มีรายชื่ออยู่ในทะเบียนธุรกิจ หรือ สมุดโทรศัพท์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ใบแจ้งหนี้สินค้าบริการไม่สามารถระบุสถานที่ตั้งคู่ค้า 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ไม่มีการตรวจสอบ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9279" y="4093698"/>
            <a:ext cx="1703455" cy="2413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31" y="2343789"/>
            <a:ext cx="3521658" cy="34751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79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69" y="415610"/>
            <a:ext cx="3554056" cy="1498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3.1.10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การเสนอราคา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ที่ไม่เหมาะสม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13870"/>
            <a:ext cx="7819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การเสนอราคาที่ไม่เหมาะสม เป็นการฉ้อโกงเพื่อให้ได้รับงาน ดังนี้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เสนอราคาที่สูง สำหรับรายการที่ผู้เสนอราคาสมรู้ร่วมคิดกับผู้มีอำนาจเจ้าหน้าที่ในกระบวนการจัดหา เพื่อจะทำให้มีการเปลี่ยนแปลงแก้ไขสัญญาเพิ่มปริมาณการสั่งซื้อภายหลัง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เสนอราคาที่ต่ำเกินควร สำหรับรายการที่ผู้เสนอราคาสมรู้ร่วมคิด</a:t>
            </a:r>
            <a:r>
              <a:rPr lang="th-TH" sz="27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ผู้มีอำนาจเจ้าหน้าที่ในกระบวนการ</a:t>
            </a: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 เพื่อจะทำให้มีการเปลี่ยนแปลงแก้ไขสัญญาลด หรือ ยกเลิก ปริมาณการสั่งซื้อภายหลัง  ทั้งนี้ การเสนอราคาต่ำจะช่วยให้สามารถชนะ</a:t>
            </a:r>
            <a:r>
              <a:rPr lang="th-TH" sz="27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งานในภาพรวมด้วย  </a:t>
            </a:r>
            <a:endParaRPr lang="th-TH" sz="27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7621" y="3481942"/>
            <a:ext cx="7623859" cy="3563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7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กลุ่มรายการที่มีราคาต่ำ /สูงกว่า ปกติ</a:t>
            </a:r>
            <a:endParaRPr lang="th-TH" sz="2700" b="1" u="sng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มีการแก้ไขเปลี่ยนแปลงสัญญาเพื่อลดจำนวนรายการ</a:t>
            </a:r>
            <a:b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ที่เสนอราคาต่ำ หรือ เพิ่มจำนวนรายการที่มีราคาสูงกว่าปกติ</a:t>
            </a:r>
            <a:b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7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7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ไม่มีเหตุผลสมควร</a:t>
            </a:r>
            <a:endParaRPr lang="th-TH" sz="27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รายการที่ผิดปกติ ไม่มีการดำเนินการจัดซื้อจัดจ้างตามสัญญา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 มีความคุ้นเคย</a:t>
            </a:r>
            <a:r>
              <a:rPr lang="th-TH" sz="27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ผู้มีอำนาจเจ้าหน้าที่ในกระบวนการ</a:t>
            </a: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 หรือ มีส่วนร่วมในการกำหนด </a:t>
            </a:r>
            <a:r>
              <a:rPr lang="en-US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 </a:t>
            </a: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</a:t>
            </a:r>
            <a: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7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7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0846" y="3157597"/>
            <a:ext cx="1274369" cy="2105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69" y="2264898"/>
            <a:ext cx="3554056" cy="36804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4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0" y="304801"/>
            <a:ext cx="3580535" cy="22414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3.1.11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จัดซื้อโดยอ้างเพื่อใช้งานส่วนตัว หรือ 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เพื่อนำไปขายต่อ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45630"/>
            <a:ext cx="75567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พนักงานซื้อสินค้าจากตัวแทนที่มาขายสินค้าให้หน่วยงาน เพื่อนำไปใช้ส่วนตัว  เช่น เครื่องมือ เครื่องใช้ คอมพิวเตอร์ อะไหล่รถยนต์  หรือ เป็นการซื้อเพื่อนำไปขายต่อ เป็นธุรกิจเสริม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4060" y="1954938"/>
            <a:ext cx="7623859" cy="42267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ปริมาณการสั่งซื้อสินค้าอุปโภค หรือสินค้าที่สามารถ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นำไปขายต่อได้ เช่น อะไหล่ อุปกรณ์คอมพิวเตอร์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สูงมากผิดปกติ 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มีการสั่งซื้อสินค้าอุปโภคที่ไม่จำเป็นต้องใช้ในบริษัท หรือ มากผิดปกติ เช่น ทิชชู 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มีการส่งคืนสินค้า โดยไม่ได้รับใบลดหนี้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รายการสินค้าที่สั่งซื้อ ไม่มีการนำส่งไปยังผู้ใช้งานตามกำหนด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ผู้มีอำนาจหน้าที่ในกระบวนการจัดหาและครอบครัว มีหุ้นส่วนในธุรกิจที่เกี่ยวกับพัสดุ อุปกรณ์ที่หน่วยงานจำเป็นต้องซื้อ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707" y="1676846"/>
            <a:ext cx="1665027" cy="2117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40" y="4790401"/>
            <a:ext cx="3580535" cy="1942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40" y="2872999"/>
            <a:ext cx="3580535" cy="19174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2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162303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 </a:t>
            </a:r>
            <a:r>
              <a:rPr lang="th-TH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การบริหารสัญญา</a:t>
            </a:r>
            <a:endParaRPr lang="th-TH" sz="96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0658" y="3073791"/>
            <a:ext cx="8356210" cy="3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07208" y="3251676"/>
            <a:ext cx="7623859" cy="320810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ไม่มีการติดตาม/การรายงานความก้าวหน้างานอย่างสม่ำเสนอ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รายงานความก้าวหน้างาน (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Monthly Report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แสดงให้เห็นถึงความล่าช้า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ติดต่อกันหลายงวด  แต่ไม่มีการระบุหรือติดตามหาสาเหตุ</a:t>
            </a:r>
          </a:p>
          <a:p>
            <a:pPr marL="457200" indent="-4572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รายงานการประชุมระหว่าง หน่วยงานและคู่สัญญา มีประเด็นรายงานเรื่องงาน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ล่าช้าบ่อยครั้ง แต่คู่สัญญาไม่มีการเสนอแนวทางการแก้ไข</a:t>
            </a:r>
          </a:p>
          <a:p>
            <a:pPr marL="457200" indent="-4572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ตรวจรับงานงวด  โดยมีรายการ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Pending Items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</a:t>
            </a:r>
          </a:p>
          <a:p>
            <a:pPr marL="457200" indent="-4572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สถิติคู่สัญญาทิ้งงานมีจำนวนสูงขึ้น ไม่มีมาตรการจัดการกรณีคู่สัญญาทิ้งงาน เช่น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Black lists</a:t>
            </a:r>
          </a:p>
          <a:p>
            <a:pPr marL="457200" indent="-4572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คู่สัญญาได้รับงานหลายโครงการในช่วงเวลาเดียวกัน</a:t>
            </a:r>
            <a:endParaRPr lang="th-TH" sz="4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98"/>
            <a:ext cx="4079631" cy="1417409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3.2.1 ผู้ควบคุมงาน / ผู้ตรวจรับ</a:t>
            </a:r>
            <a:b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/ผู้ทดสอบ เอื้อคู่สัญญา</a:t>
            </a:r>
            <a:b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เพื่อช่วยให้ผ่านการตรวจรับ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630" y="103613"/>
            <a:ext cx="7879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ดำเนินงานไม่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สัญญาแต่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ผู้ควบคุม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 /ผู้ตรวจรับงาน /ผู้ทดสอบ ไม่มี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การรายงาน/แจ้งเตือน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หรือไม่แจ้งหน่วยงานบัญชีการเงิน เพื่อคำนวณหัก หรือ เรียกค่าปรับ/ค่าเสียหายตามเงื่อนไขสัญญา  เช่น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การจัดหาบุคลากร ลูกจ้าง ที่ปรึกษา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จำนวนไม่ครบ หรือ มีคุณสมบัติ /ประสบการณ์งาน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 ตามที่ระบุในสัญญา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การจัดหาพัสดุอุปกรณ์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เครื่องจักร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เพื่อใช้ในการทำงานไม่เป็นไปตามจำนวนและ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</a:t>
            </a:r>
            <a:endParaRPr lang="th-TH" sz="24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ไม่ดำเนินการตามเงื่อนไขสัญญาที่สำคัญ เช่น การควบคุมด้านคุณภาพ ความปลอดภัย อาชีวอนามัย และ สิ่งแวดล้อม(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QSHE)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มาตรการ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ควบคุมมลพิษ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353" y="3251676"/>
            <a:ext cx="1125254" cy="16568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89" y="2394857"/>
            <a:ext cx="3265714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" y="339190"/>
            <a:ext cx="4079631" cy="1674667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3.2.2 แก้ไขเปลี่ยนแปลงสัญญาโดยไม่มีเหตุผลสมควร</a:t>
            </a:r>
            <a:b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(Change Order Abuse)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0897" y="-62938"/>
            <a:ext cx="78790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การแก้ไขเปลี่ยนแปลงสัญญาที่มิชอบ เป็นการสมรู้ร่วมคิดระหว่างคู่สัญญา กับ ผู้มีอำนาจหน้าที่ในกระบวนการจัดหา   เพื่อแก้ไขเปลี่ยนแปลงสัญญา โดยเพิ่มปริมาณงาน ราคางาน เพื่อชดเชยราคางานที่เสนอต่ำเกินควรเพื่อให้ได้รับงานครั้งแรก หรือ </a:t>
            </a:r>
            <a:r>
              <a:rPr lang="th-TH" sz="2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ในกรณีที่งานไม่เป็นไปตามแผน ซึ่งสมควรยกเลิกสัญญาและดำเนินการจัดหาคู่สัญญารายใหม่ </a:t>
            </a:r>
            <a:r>
              <a:rPr lang="th-TH" sz="2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อาจมีการขอขยายระยะเวลาในสัญญา</a:t>
            </a:r>
            <a:endParaRPr lang="th-TH" sz="2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06" y="2447779"/>
            <a:ext cx="3520441" cy="410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038" y="1924334"/>
            <a:ext cx="1480454" cy="21798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08475" y="2122276"/>
            <a:ext cx="7879017" cy="4594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ไม่มีการกำหนดองค์ประกอบ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หลักเกณฑ์เงื่อนไข</a:t>
            </a:r>
            <a:b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ผู้มีอำนาจอนุมัติ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ในกระบวนการพิจารณา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แก้ไขสัญญา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กระบวนการพิจารณาไม่เข้มงวด </a:t>
            </a:r>
            <a:r>
              <a:rPr lang="th-TH" sz="24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ไม่ผ่านกระบวนการครบถ้วน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การระบุเหตุผลความจำเป็นไม่สมเหตุสมผล </a:t>
            </a:r>
            <a:r>
              <a:rPr lang="th-TH" sz="24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เปลี่ยนผู้ผลิต ตปท. เป็น ไทย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สัญญาที่มีผู้เสนอราคางานต่ำกว่าราคากลาง/ราคาตลาด มากจะมีการแก้ไข </a:t>
            </a:r>
            <a:b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สัญญาภายหลัง เพื่อเพิ่มขอบเขตงานและราคาสัญญา หรือขยายระยะเวลาสัญญา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สัญญาส่วนใหญ่มีการแก้ไขเปลี่ยนแปลงสัญญาภายหลัง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การแก้ไขเปลี่ยนแปลงสัญญา อ้างเหตุเพราะการศึกษาความเหมาะสมเบื้องต้น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(Preliminary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ยังไม่สมบูรณ์ เช่น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Soil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Survey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จึงต้องเปลี่ยนแปลงรายละเอียดด้านวิศวกรรม โครงสร้าง ขอบเขตงาน ฯลฯ  เพิ่มราคางาน ภายหลัง</a:t>
            </a: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มีการแก้ไขสัญญาเพิ่มราคางาน แต่ไม่มีการเพิ่มหลักประกันงาน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(Performance Security)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8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177777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3.3</a:t>
            </a:r>
            <a:r>
              <a:rPr lang="th-TH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การส่งมอบงาน</a:t>
            </a:r>
            <a:endParaRPr lang="th-TH" sz="96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968" y="3228535"/>
            <a:ext cx="5680073" cy="27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5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04717"/>
            <a:ext cx="11273050" cy="3279558"/>
          </a:xfrm>
        </p:spPr>
        <p:txBody>
          <a:bodyPr>
            <a:noAutofit/>
          </a:bodyPr>
          <a:lstStyle/>
          <a:p>
            <a:pPr algn="r"/>
            <a:r>
              <a:rPr lang="en-US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กระบวนการจัดซื้อจัดจ้าง</a:t>
            </a:r>
            <a:endParaRPr lang="th-TH" sz="115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12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43" y="412343"/>
            <a:ext cx="3557702" cy="1498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3.3.1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การส่งมอบงาน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ไม่เป็นไปตาม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00222"/>
            <a:ext cx="7751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ที่รู้กันว่า หากคู่สัญญาส่งมอบสินค้า บริการไม่เป็นไปตาม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เงื่อนไขของสัญญาที่กำหนดไว้ โดยไม่มีการ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แจ้งข้อเท็จจริง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จงใจปกปิด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ข้อบกพร่อง อาจ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ถือว่าเป็นการกระทำทุจริต 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แต่ถ้า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คู่สัญญามิได้เจตนา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กระทำทุจริต หรือ ปกปิดข้อบกพร่อง คู่สัญญาต้องมีภาระรับผิดชอบความ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เสียหายตามเงื่อนไขสัญญา</a:t>
            </a:r>
            <a:endParaRPr lang="en-US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7621" y="2654767"/>
            <a:ext cx="7623859" cy="40072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มีขั้นตอน/หลักเกณฑ์ การ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 การตรวจรับ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พบข้อแตกต่างระหว่างผลการทดสอบ ผลการตรวจรับ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เงื่อนไขตามสัญญา และ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หลายรายการ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แต่ไม่แสดงไว้ในรายงานผลการทดสอบตรวจรับ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Pending Item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 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 บริการ ที่ได้รับมีคุณภาพและประสิทธิภาพต่ำ มีการร้องเรียนเรื่อง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สินค้าบริการจาก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ผู้ใช้งานบ่อยครั้ง  </a:t>
            </a: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รับมาใช้งานได้ไม่นานก็ชำรุด ต้องซ่อมแซม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6846" y="2169455"/>
            <a:ext cx="1513348" cy="2177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43" y="2102426"/>
            <a:ext cx="3557702" cy="399357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6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28" y="316809"/>
            <a:ext cx="3584423" cy="149875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3.3.2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การสับเปลี่ยนสินค้า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6885"/>
            <a:ext cx="7556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ผู้ขายและคู่ค้า อาจสับเปลี่ยนสินค้าที่มีคุณภาพต่ำกว่า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ที่กำหนดไว้ในสัญญา โดยใช้วิธีปลอมแปลง หรือ ส่งสินค้าที่มีตำหนิ อะไหล่ที่ใช้แล้ว เพื่อสร้างผลกำไรที่เพิ่มขึ้น หรือ เพื่อให้ทันส่งของตามกำหนด โดยผู้ค้าที่ไม่ซื่อตรงจะให้ของกำนัล หรือ ผลตอบแทน กับผู้ทดสอบ ตรวจรับ ผู้บริหารสัญญา เพื่อช่วยอำนวยความสะดวก และ จัดทำหลักฐานเอกสารที่เป็นเท็จเพื่อปกปิดการกระทำทุจริต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9381" y="3086499"/>
            <a:ext cx="7623859" cy="3563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  <a:endParaRPr lang="th-TH" sz="32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ลักษณะการหีบห่อที่ผิดปกติ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ลักษณะสินค้าที่ได้รับ แตกต่างจาก รายละเอียด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ของสินค้าตามที่ระบุในสัญญา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SPEC.</a:t>
            </a: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หมายเลขกำกับสินค้าแตกต่างจากเอกสาร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Catalog No.</a:t>
            </a:r>
            <a:b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หมายเลขอัตโนมัติจากระบบ /ประเทศผู้ผลิตแตกต่างจาก ใบสั่งซื้อ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จำนวนสินค้าที่ไม่ผ่านการทดสอบการเปลี่ยนคืนสินค้า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มากขึ้น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ค่าใช้จ่ายซ่อมบำรุงสูงขึ้น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800" y="3188663"/>
            <a:ext cx="1571972" cy="2055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28" y="2033516"/>
            <a:ext cx="3465674" cy="44262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60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92" y="390410"/>
            <a:ext cx="3597143" cy="1066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3.3.3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การแจ้ง/รายงาน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ข้อมูลเท็จ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97000"/>
            <a:ext cx="7556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 หรือ ผู้ส่งมอบสินค้า อาจแจ้งข้อมูลที่เป็นเท็จเกี่ยวกับคุณสมบัติและประสบการณ์ของลูกจ้าง การแจ้งหนี้ค่าสินค้า บริการ ที่ไม่ได้มีการส่งมอบจริง  การเรียกเก็บค่าสินค้าบริการที่สูงเกินจริง การปลอมเอกสารค้ำประกันสัญญา เอกสารประกันภัย ฯลฯ 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0501" y="2894687"/>
            <a:ext cx="7623859" cy="3563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ความแตกต่างระหว่าง ผลการทดสอบ กับ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 </a:t>
            </a: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การปฏิเสธ หรือ ไม่สามารถ ที่จะส่งมอบหลักฐาน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เอกสารตามที่ผู้ควบคุมงาน/หน่วยงานจัดหาร้องขอ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ส่งเอกสารหลักฐานไม่ครบถ้วน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 บริการ ที่ส่งมอบมีข้อบกพร่อง ถูกส่งคืน บ่อยครั้ง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มีการร้องเรียนเรื่องคุณภาพสินค้า บริการ จากผู้ใช้งานบ่อยครั้ง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313" y="2285175"/>
            <a:ext cx="1757532" cy="2764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15" y="1719617"/>
            <a:ext cx="3121968" cy="44315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3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3.4 </a:t>
            </a:r>
            <a:r>
              <a:rPr lang="th-TH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การเบิกจ่ายค่างาน</a:t>
            </a:r>
            <a:endParaRPr lang="th-TH" sz="96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286" y="1737360"/>
            <a:ext cx="4955296" cy="43148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86" y="1737360"/>
            <a:ext cx="6858000" cy="43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8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474030"/>
            <a:ext cx="3528307" cy="19429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3.4.1</a:t>
            </a:r>
            <a:b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ใบแจ้งหนี้ปลอม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ใบแจ้งหนี้สูงเกินจริง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ใบแจ้งหนี้ซ้ำซ้อน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7621" y="113870"/>
            <a:ext cx="75567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คู่ค้าอาจส่งใบแจ้งหนี้ที่ไม่มีการส่งมอบ สินค้าบริการ  หรือ แจ้งหนี้สูงเกินกว่าที่ส่งมอบสินค้าบริการตามจริง  หรือ ส่งใบแจ้งหนี้ซ้ำโดยเจตนา การกระทำดังกล่าวอาจเกิดจากคู่สัญญาเพียงลำพัง หรือ เกิดจากการสมรู้ร่วมคิดกับเจ้าหน้าที่ของหน่วยงาน โดยให้ผลประโยชน์ตอบแทน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12094" y="1968378"/>
            <a:ext cx="7623859" cy="3907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สัญญาณ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ไม่มีการกำหนดผู้รับผิดชอบ และ หลักเกณฑ์ในการส่งมอบ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ตรวจรับสินค้าบริการ และการเบิกจ่ายค่าสินค้าบริการ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ใบแจ้งหนี้ไม่ระบุสถานที่ส่งมอบสินค้าบริการ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ไม่มีใบสั่งซื้อ ไม่มีเอกสารใบรับสินค้าบริการ ตามใบแจ้งหนี้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 แสดง ราคา ปริมาณ รายการ หรือ เงื่อนไขการชำระเงิน ไม่สอดคล้องกับเงื่อนไขตามสัญญา เอกสารใบสั่งซื้อ ใบรับของ หรือ บันทึกการรับจ่ายพัสดุ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คู่สัญญารายเดียวกัน ส่งสำเนาใบแจ้งหนี้หลายใบที่มีเลขที่เดียวกัน หรือ มีรายการ ปริมาณ จำนวนเงินเท่ากัน หรือ อ้างอิงใบสั่งซื้อเลขที่เดียวกัน</a:t>
            </a:r>
          </a:p>
          <a:p>
            <a:pPr marL="571500" indent="-5715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สรุปยอดรวมการเบิกจ่ายเงิน มากกว่ายอดรวมใบสั่งซื้อ/ สัญญา</a:t>
            </a:r>
            <a:endParaRPr lang="th-TH" sz="2800" b="1" i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4820" y="1560420"/>
            <a:ext cx="1571972" cy="2055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4" y="2569141"/>
            <a:ext cx="3468379" cy="40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7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47484" y="3875964"/>
            <a:ext cx="7623859" cy="27845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คู่สัญญารายเดียวกัน ได้รับงานลักษณะเดียวกันหลายโครงการ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คู่สัญญาวาง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Bill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เรียกเก็บเงินไปหลายๆโครงการ โดยแนบ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สำเนาเอกสารรายการเดียวกัน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3200" b="1" i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ขอเบิกเงินค่าบำรุงรักษาบริเวณ 2 สัญญา โดยใช้สำเนาใบเสร็จค่าซื้อหญ้า 1,000 ตร.เมตร จากร้านค้าเดียวกัน (ดึงข้อมูลจากระบบงานมาเลือกสอบทาน)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89" y="421487"/>
            <a:ext cx="3200400" cy="146217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3.4.2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กรณีทุจริต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การขอเบิกค่างาน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061" y="129099"/>
            <a:ext cx="75567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คู่สัญญาใช้สำเนาเอกสารการจ่ายเงินรายการเดียวกัน ส่งไปยังหน่วยงานบัญชีเพื่อขอเบิกเงินค่างานมากกว่า 1 โครงการ  ซึ่งกรณีนี้จะมีเจ้าหน้าที่สมรู้ร่วมคิด ทั้งผู้ตรวจรับงาน และ หรือ เจ้าหน้าที่บัญชีการเงินที่ตรวจสอบเอกสารการขอเบิกเงิน </a:t>
            </a:r>
            <a:r>
              <a:rPr lang="th-TH" sz="32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– เช่น นำเอกสารการซื้ออุปกรณ์ที่มีลักษณะการใช้เหมือนกันทั้ง 3 โครงการไปขอเบิกเงินทั้ง 3 โครงการ เพื่อนำเงินไปใช้ก่อน แล้วจึงจัดหามาส่งมอบจริงภายหลัง หรือ อาจเวียนใช้งาน เช่น เครื่องจักร อุปกรณ์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96" y="2194560"/>
            <a:ext cx="3389387" cy="383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7957" y="3081527"/>
            <a:ext cx="1205335" cy="15758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91291" y="2994441"/>
            <a:ext cx="7623859" cy="3351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ไม่มีระเบียบ หลักเกณฑ์ ผู้รับผิดชอบ ในการจัดการ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พัสดุคงเหลือโครงการฯ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ไม่มีการระบุเรื่องกรรมสิทธ์ หรือ การจัดการพัสดุคงเหลือโครงการไว้ใน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เงื่อนไขสัญญา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มีการรายงานพัสดุโครงการฯ สูญหายบ่อยครั้ง แต่ไม่มีการติดตามหาสาเหตุและการกำหนดมาตรการป้องกัน</a:t>
            </a:r>
            <a:endParaRPr lang="th-TH" sz="2800" b="1" i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72" y="345287"/>
            <a:ext cx="3490481" cy="14621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3.4.3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นำพัสดุคงเหลือ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ไปใช้ส่วนตัว/จำหน่าย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061" y="129099"/>
            <a:ext cx="75567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ภายหลังโครงการแล้วเสร็จย่อมมีพัสดุคงเหลือโครงการจำนวนมาก ซึ่งคู่สัญญาต้องดำเนินการส่งมอบพัสดุคงเหลือ หรือ บริหารจัดการพัสดุให้เป็นไปตามเงื่อนไขสัญญา แต่อาจพบว่าคู่สัญญา หรือ ผู้ปฏิบัติงานมีการลักลอบนำพัสดุคงเหลือโครงการไปขาย หรือ ใช้ส่วนตัว</a:t>
            </a:r>
            <a:endParaRPr lang="th-TH" sz="32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3989" y="2277404"/>
            <a:ext cx="1205335" cy="18964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90" y="2088336"/>
            <a:ext cx="3368046" cy="41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5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3.5 </a:t>
            </a:r>
            <a:r>
              <a:rPr lang="th-TH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หลักประกัน</a:t>
            </a:r>
            <a:endParaRPr lang="th-TH" sz="96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085638"/>
            <a:ext cx="4977493" cy="33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6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38424" y="3683767"/>
            <a:ext cx="7623859" cy="31411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ไม่มีหลักเกณฑ์ / ผู้รับผิดชอบในการตรวจสอบ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 หลักประกัน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กรณีมีการแก้ไขเปลี่ยนแปลงสัญญา เพื่อขยายระยะเวลา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เพิ่มวงเงินค่างาน  ไม่มีการกำหนดให้ส่งสำเนาเรื่องให้ผู้รับผิดชอบการจัดทำหลักประกัน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จัดเก็บหลักประกันหมดอายุไว้จำนวนมาก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475916"/>
            <a:ext cx="3585197" cy="173388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3.5.1 หลักประกันหมดอายุ ไม่ครอบคลุมวงเงินค้ำประกัน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061" y="129099"/>
            <a:ext cx="7556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กรณีผลงานไม่เป็นไปตามเงื่อนไขใน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คู่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สัญญาไม่มา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ทำการปรับปรุงงานให้แล้ว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เสร็จ เกิดความเสียหายเนื่องจากคู่สัญญา  จะมีการนำค่าเสียหายมาหักเงินประกัน(กรณีเงินสด) หรือ เรียกร้องการชดใช้ (จากธนาคารผู้ค้ำประกัน)ตามเงื่อนไขที่กำหนดไว้ในสัญญา แต่เจ้าหน้าที่ผู้รับผิดชอบไม่ตรวจสอบความถูกต้องครบถ้วนของระยะเวลา วงเงินค้ำประกัน</a:t>
            </a:r>
            <a:endParaRPr lang="th-TH" sz="32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9935" y="2699986"/>
            <a:ext cx="1612348" cy="21079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58" y="3015343"/>
            <a:ext cx="3271180" cy="20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1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41941" y="3568799"/>
            <a:ext cx="7623859" cy="31511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ไม่มีหลักเกณฑ์ / ผู้รับผิดชอบในการพิจารณาการคืน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ภายหลังจากคืนหลักประกัน หน่วยงานต้องซ่อมแซมโดยใช้งบประมาณหน่วยงานบ่อยครั้ง </a:t>
            </a:r>
          </a:p>
          <a:p>
            <a:pPr marL="571500" indent="-57150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ไม่มีการติดตามหาสาเหตุกรณีผลงานไม่เป็นไปตามเงื่อนไขที่กำหนด และต้องซ่อมแซม</a:t>
            </a:r>
            <a:endPara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89" y="348344"/>
            <a:ext cx="3479598" cy="186189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3.5.2 คืนหลักประกันโดยไม่มีหลักฐาน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การตรวจสอบผลงาน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061" y="129099"/>
            <a:ext cx="75567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ผู้มีอำนาจ เจ้าหน้าที่ที่เกี่ยวข้อง หน่วยงานบัญชีการเงิน อนุมัติและคืนหลักประกันโดยไม่ตรวจสอบภาระผูกพัน กรณีผลงานไม่เป็นไปตามเงื่อนไขใน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คู่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สัญญาไม่มา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ทำการปรับปรุงงานให้แล้ว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เสร็จ เกิดความเสียหายเนื่องจากคู่สัญญา  แต่ไม่มีการนำค่าเสียหายมาหักเงินประกัน(กรณีเงินสด) หรือ เรียกร้องการชดใช้ (จากธนาคารผู้ค้ำประกัน)ตามเงื่อนไขที่กำหนดไว้ในสัญญา</a:t>
            </a:r>
            <a:endParaRPr lang="th-TH" sz="32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7957" y="3081527"/>
            <a:ext cx="1205335" cy="15758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17" y="2501578"/>
            <a:ext cx="2862943" cy="36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0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773" y="242504"/>
            <a:ext cx="6662435" cy="61151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85208" y="409433"/>
            <a:ext cx="3001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INTERNAL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CONTROL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IN  PROCESS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IS THE BEST 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91508" y="1603717"/>
            <a:ext cx="1416218" cy="101665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461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4" y="45627"/>
            <a:ext cx="12064621" cy="6291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53490"/>
            <a:ext cx="1217814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Cordia New" pitchFamily="34" charset="-34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cs typeface="Cordia New" pitchFamily="34" charset="-34"/>
              </a:rPr>
              <a:t>aewta.c@egat.co.th</a:t>
            </a:r>
            <a:endParaRPr lang="th-TH" sz="3200" b="1" dirty="0">
              <a:solidFill>
                <a:srgbClr val="FF0000"/>
              </a:solidFill>
              <a:latin typeface="+mn-lt"/>
              <a:cs typeface="Cordia New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5132" y="5036362"/>
            <a:ext cx="3019087" cy="9550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+mn-lt"/>
              </a:rPr>
              <a:t>Q &amp; A</a:t>
            </a:r>
            <a:endParaRPr lang="th-TH" sz="7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11" descr="spinning red question mark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292" y="4175182"/>
            <a:ext cx="945002" cy="6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4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66" y="134379"/>
            <a:ext cx="11701170" cy="3279558"/>
          </a:xfrm>
        </p:spPr>
        <p:txBody>
          <a:bodyPr>
            <a:noAutofit/>
          </a:bodyPr>
          <a:lstStyle/>
          <a:p>
            <a:pPr algn="r"/>
            <a:r>
              <a:rPr lang="en-US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การทุจริต </a:t>
            </a:r>
            <a:r>
              <a:rPr lang="en-US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&amp; </a:t>
            </a:r>
            <a:r>
              <a:rPr lang="th-TH" sz="115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การติดสินบน</a:t>
            </a:r>
            <a:endParaRPr lang="th-TH" sz="115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5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8"/>
          <p:cNvGrpSpPr>
            <a:grpSpLocks/>
          </p:cNvGrpSpPr>
          <p:nvPr/>
        </p:nvGrpSpPr>
        <p:grpSpPr bwMode="auto">
          <a:xfrm>
            <a:off x="409429" y="1870483"/>
            <a:ext cx="8720722" cy="3981825"/>
            <a:chOff x="857224" y="1427157"/>
            <a:chExt cx="7929618" cy="4754822"/>
          </a:xfrm>
        </p:grpSpPr>
        <p:grpSp>
          <p:nvGrpSpPr>
            <p:cNvPr id="37899" name="Group 12"/>
            <p:cNvGrpSpPr>
              <a:grpSpLocks/>
            </p:cNvGrpSpPr>
            <p:nvPr/>
          </p:nvGrpSpPr>
          <p:grpSpPr bwMode="auto">
            <a:xfrm>
              <a:off x="2690842" y="1427157"/>
              <a:ext cx="6096000" cy="4754822"/>
              <a:chOff x="1547834" y="714356"/>
              <a:chExt cx="6096000" cy="4754822"/>
            </a:xfrm>
          </p:grpSpPr>
          <p:pic>
            <p:nvPicPr>
              <p:cNvPr id="37901" name="Picture 6" descr="https://encrypted-tbn0.gstatic.com/images?q=tbn:ANd9GcRrgPlX-jBgrG6JRDN9dz_VsTqixblVHeO02alR79GHbXju96HM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942" y="714356"/>
                <a:ext cx="1477557" cy="1385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902" name="Group 11"/>
              <p:cNvGrpSpPr>
                <a:grpSpLocks/>
              </p:cNvGrpSpPr>
              <p:nvPr/>
            </p:nvGrpSpPr>
            <p:grpSpPr bwMode="auto">
              <a:xfrm>
                <a:off x="1547834" y="1397000"/>
                <a:ext cx="6096000" cy="4072178"/>
                <a:chOff x="1524000" y="1397000"/>
                <a:chExt cx="6096000" cy="4072178"/>
              </a:xfrm>
            </p:grpSpPr>
            <p:grpSp>
              <p:nvGrpSpPr>
                <p:cNvPr id="37903" name="Group 10"/>
                <p:cNvGrpSpPr>
                  <a:grpSpLocks/>
                </p:cNvGrpSpPr>
                <p:nvPr/>
              </p:nvGrpSpPr>
              <p:grpSpPr bwMode="auto">
                <a:xfrm>
                  <a:off x="1524000" y="1397000"/>
                  <a:ext cx="6096000" cy="4072178"/>
                  <a:chOff x="1524000" y="1397000"/>
                  <a:chExt cx="6096000" cy="4072178"/>
                </a:xfrm>
              </p:grpSpPr>
              <p:pic>
                <p:nvPicPr>
                  <p:cNvPr id="37905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9658" t="64029" r="50854" b="14748"/>
                  <a:stretch>
                    <a:fillRect/>
                  </a:stretch>
                </p:blipFill>
                <p:spPr bwMode="auto">
                  <a:xfrm>
                    <a:off x="5643570" y="2714620"/>
                    <a:ext cx="1190612" cy="1214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xmlns="" val="1032294569"/>
                      </p:ext>
                    </p:extLst>
                  </p:nvPr>
                </p:nvGraphicFramePr>
                <p:xfrm>
                  <a:off x="1524000" y="1397000"/>
                  <a:ext cx="6096000" cy="406400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6" r:lo="rId7" r:qs="rId8" r:cs="rId9"/>
                  </a:graphicData>
                </a:graphic>
              </p:graphicFrame>
              <p:pic>
                <p:nvPicPr>
                  <p:cNvPr id="37907" name="Picture 4" descr="http://www.talkystory.com/wp-content/uploads/2014/06/Soccer-Betting.jpg">
                    <a:hlinkClick r:id="rId10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75442" y="4543460"/>
                    <a:ext cx="1048205" cy="9257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7904" name="Picture 8" descr="https://encrypted-tbn1.gstatic.com/images?q=tbn:ANd9GcQ3uXkmZxlKSaUzVBe96x2jZzucVIGjOPuQZmjeNJQYmHN2xjZK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4960" y="2000240"/>
                  <a:ext cx="1896207" cy="17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7900" name="Picture 18" descr="http://www.gifs.net/Animation11/Everything_Else/Explosives/Dynamite_2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714620"/>
              <a:ext cx="1928826" cy="192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Line Callout 2 24"/>
          <p:cNvSpPr/>
          <p:nvPr/>
        </p:nvSpPr>
        <p:spPr>
          <a:xfrm>
            <a:off x="8226781" y="1056073"/>
            <a:ext cx="1143000" cy="7858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896"/>
              <a:gd name="adj6" fmla="val -47640"/>
            </a:avLst>
          </a:prstGeom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523875" y="428626"/>
            <a:ext cx="714375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 ปัจจัยที่ก่อให้เกิดการทุจริต</a:t>
            </a: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227331" y="6316570"/>
            <a:ext cx="683339" cy="3651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81769E-CA12-4831-94D6-845734D3D640}" type="slidenum">
              <a:rPr lang="th-TH" sz="16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h-TH" sz="1600" b="1"/>
          </a:p>
        </p:txBody>
      </p:sp>
      <p:sp>
        <p:nvSpPr>
          <p:cNvPr id="37894" name="AutoShape 2" descr="data:image/jpeg;base64,/9j/4AAQSkZJRgABAQAAAQABAAD/2wCEAAkGBxQTEhUUExQWFhUXGB8aGBUXFxwdHhoXHRccHBocHBocHCghHB4mIBwZITEhJSorLi4uGCA0ODMtNygtLisBCgoKDg0OGhAQGywkHxwsLCwsLCwsLCwsLCwsLCwsLCwsLCwsLCwsLCwsLCwsLCwsLCwsLCwsLCwsLCwsLCwsLP/AABEIANUA7QMBIgACEQEDEQH/xAAcAAACAwEBAQEAAAAAAAAAAAAABgQFBwMCAQj/xABFEAABAwIDBQYCBwYEBQUBAAABAgMRACEEEjEFBkFRYRMiMnGBkUKhB1JiscHR8BQjM3KC4RVDkvFTc6KywhY0Y4PSJP/EABgBAAMBAQAAAAAAAAAAAAAAAAABAgME/8QAIBEBAQACAwADAQEBAAAAAAAAAAECERIhMQNBUWETIv/aAAwDAQACEQMRAD8A3GiiigCiiigCiiigCiiigCiiigCiiigCiiigCivJUBUDH7aZZ8a0g8uPtrS2FjXxSopOxe+WZRQ0g5tBnBEnhCQCSJIv1quxrWKeSC+6GfiUmSqBOnZoMnUCVHW8XFK5A3Y7b7LdioKV9VNz7DT1qr2BvejEOqaKQ2q+QFUlYEhXCJEcCbTyqv2fs1oq7rRdKTlUpUBMA8MvdIEqsSePOav8bs9K0AABKkmW1ADuqGhH60qdhcg19qt2RjitJChlcSYWnkrmOh1H9qsquXYFFFFMCiiigCiiigCiiigCiiigCiioy8WkZrg5PEBci03AvMUrdBJopVO/eGJAQVKJ07hH/dFRcRve4VQhoZY8cld5IghsGCLG9r9DC5A6TXkqHOkR/amLUFR3R8BSkXTwKiQojl4Tp1iuKWsYpMKdWFSJKTy8QCVISRY+YgHpRyDQFOgcahYnbeHb8bqE+agPlNJOK3cU+rvPKhIuMxggwZM5hpyA16ilbHhvDpLjaSVmENZ+9A4TpwEnSiUmi7w79MYVrtcrjyRqGwJA5nMRalEfTMlyQzg3CRHiVe9hZAPGBc8a47q45txMLhaoGcqvmBFzHK8Ryqla3MaRiXsj6klN20ojuoWDrmBChqmOnlU558Z20+OcrpbO/SbjnIDTCEZtJA5AkglZzASLxVBj98tqEh79pypylQaGSIFjMNi+pym9jxEC5Tum1Cc6nVlPilZAXckhSRaCSZjmZ1NTGd38MkqIZRKhBkZrdAqY9K5/92/+LlsTGKxbSXF45+VQFNpAGVRMEWVcAxw0IruzshtCytGdRUZKnDooKPdIEDKbDNNpGpq22alDWVORPZgRki0dBTOtgKR+6IQTdKkga63tcHjWmHycmOfx8Cw1s492EjJmBVmICSBxgwgmLHUyOIOapjWAbyy48FJBKSQc8TlNzoBmEzEd4gzrS5vBhnnXVqdbUts2KUySysaEAXiLidbHnXvYOy3w8F5cjYssrGTOkRBCeZBKTwrTTHl3poOEwiGwMs6RJJJjgJJ0qSDVVg3Q0jICVBJOWbQM1kEn4h1ryvbzSc2YzCspySqOU21sdJ5VK3fHtFKg82JWkQpP10cvMairTAYxLqApJkH9QeRHEUq4zbroMBCWzNu1nvJg3ABzTaYANqrnd5Q1iUqZQpTa/wCMkC5UNVJQO8lQ6gZtImqhNForlh3cwB5ibiPka61oBRRRQBRRRQBRRRQBRRRQBSFgdrZNoPpUYStwoPQjwfrqeVPtZpvxsstYsOJHdfHp2qR8ioR/1VHyeKxWSNhtt4h5GUS8S60pRMJPxosZAnvW5jlVgjCpCspBJChdKCYSoGBmN4H1hpUXZ+K/bMMIVD7UEE65h4Seih3T61cbNxgcQFaHRSfqqHiB8jUS77KxGxzuHw8F1cEiwJJUbQYSkSQePAxXPD7cwalBIWkKJhOcKSScsQCsXMDnNqpd5d1nHHXXkLB7QJspZQUFAiEnTKdYMXjWKXsPuepCSgKbSFG5UsLmbTCQSSItpBp9E099uUqSOII+UVlO8hhKEad4FR1KcsC411n2rScK8EJQiHF5UhOcpN4ESSdZ/GqjeXdhOJGdAyOdePrwnjwPzpwVl+zsUG8akEIbWJClBUJIItM2nT8ppxxWICglxAT2ibgiB2iTqmesD1ANKW1d2nwsocQACAEk6ddenETrTNslxtDaW325UBAcCoJGnkeGtPKSwpbLtbMOBaQtN0kSP1zm3pXvLVBt3EqwiO1w3fbzfvGnBoTHeSpPhE6yDrPOlzB7ZxuIQoduhCXFEFWWC2EgKUAoRl7skSbhKrgiuK/DY7Z8srQwg1YbLx0BSM6ReAdcqzoCJ4nha5rLloeUWlPYtwFAUqxCVISOYFyTlUnNJ0TwVIq8dhWgEqbdhycznfUrMSqQoK0kFM3g95PEGqww1d7LPLlNabsECZU4ZUdUjKcpFgTrA561wxOKYaurKOOZZ5yFW8tY50k7JxK8Sz2z2MaaCFZVdqtaiohKblJUAQfEI4k9I+ObXwDMjtXsSYgpaSGkmw1VZRmOZ1PM107jl1V5t/bbLgDYbUspUm0EKFwO62JWddO7OU3kRXJeCxBSVKyYVER2rigi0XIglwnlmUNBa8BRf31cSCnCNNYRB4oSFLPmpQ19KXMZinHlZnnHHDzWSr7zb2qeX4cx/Txitr7PZzFTzuKctKWpbQSBAlWp63MyeZqpxO/z4BThmm8Mg/8ADSCvzLigZ/0+tLPZgcPf+0V8Dx4EegJqLu/a5JGvfRHjHXm8Qt1RWc4AKjmV4ZNz8OkDTWtCrPvoacT+yuie/wBrKgdcuUBJveDB15GtAmt8OsWd9faK8hY0r1VkKKKKAKKKKAKKK8KcA40B7qm3s2V+04ZaB4x3mzyWm4jz09a74zbTTfiWkeZqnxO9qbhoKcIuT4UgQDdR6EH1qbTZ9sDbqmng4BqrKtI+sfEmOviHUEeb3tDFhgjFIClMuR2oSJifC5HsFeh51mO2VS6p5KRkeMkJJi5kpzcFTKknUe1XuF337BgtqaL+Yd2SAkpVY5rG+oKQNQeBFYS8aqzcXe1N6WhHZypRFzAhJjQqWgnhwAqG5vE6rN2baiJ0lUm4kd2ALcuNp40pJ3tdQIYwuDaA4lCnFD1WqSetcMTvlj12ViykfVZQlH3CfnVc4XCnYYvGKUOyw7iRqSEKkqOpzLEeXKLm9D68fkh1eHB4KeUyI1njPKxHA1muJxzq57R19wfbdXHtmqL2TYn923PUSfnRzHFoOOxQUMuL2rhgI8DaysD+lAANRU43ZaJBxGJdP/wsFI6kFQ/GKSW18h7CPwr44rnb5UcqfGNBTvNs+FD9mxK0rEHtHUgEER4Qsge1ZSnaoS7GWEZoMqN0ZuJA5dKnu4hCbk2jjSq3igFZoB6Gqxmx4YxtdAslOaRFgb2+SpgyBEDS9csdtJamjCClJI72l7EQBxhJFuBPOq5jHOqshKRMdLgkg3Os8eNMWB3Nx2IADighJvwM8J7tpvzo46O5xA2F4VE8xcxoOpqzUtPn6k/nTRsv6M8sJW6sk3gKyz7VcM/R+hIOZnN3SQVKLl+Ayk3OlTZ2XJnD+LA4kecCf9RrmjEZjCe8eSZV/wBgp92tuChIb7JCSG/EkjLnUIUpWaIi8axwrlhdynC5K0JQJzrVKZJAENpCTpFzbj1p8Yi53fhUbwb50aXfQlAGpAHiM8Rw0mpWD3efdsoqB5AFRk3iBl4X1jrWx7C2bkSS5GdUWmYAEAcpi586tw2mp6Xus63T3axGHC+yeUnNBVmagaEWBJM/rjNMbQxZfQ2XxljMrKkSEg8ZTadB61eY7FpaQVanQJGqlGwA6k0ubd2icIyZIOJfuroIiJ4ACw8iarfSfaaNg43tHHQkjIggCOcGTM/oEc6vKXNw8D2eEQoghbpK1TqSbC3AZQIFMdaYTUFFFFFUQooooBfVtfNi1szZITH80SfkR7GljbZxSsU4ylxZTHaAcOzPRIkwe7oT5173nBY2gHeDgSR5gZSPl/1VcbWdADWJT8BhR5tKsfYwfest9qqmVsRRhSobg2MwZMT3lZpmPqDThUg4FoxJK1CCRE/FA8c6dEjWatSmIyyoREqM2JFtfWegFUu3d4k4VISrKXCCo3ypCAYKlGPkBc0dpG19kh9tTeTKDEKWolQN44mIPAag1km0G1tuqSYCp70+KdDJm/n5U6N/SAVFUtpWEmF9nmEWuRnsqL2sYE1y3iYQ/DzawkqEzEhQix5gxxFTljVY2QmoSY0MDiTP516zKjX0/wBvyqo2ntYtqKYJIPE2nyvVZ/izijqEgchf3Mn2pTDLSuUMygAL/f8AfFR3MchNgU/03+4EH5UsOocWZJMc1E15EDmTVcP6XJb4vbMWEn1gew19xXFO0Eq1JSbaD3N59BVcMOtZsCfSu621pMKRcDiPY9eVVwgmTsnZ4WZS5J6mePHz15142ayhTqA4CUFQzBJglPEA8JFprjmRxCkkX9b26cL16wqgHRBBE2J40+xdNTTtLAlIT2WKSIiELbUIiIjj/erDB7SweYdniFNqkkh1gozHqpog+wrOUqPK3NJtUtl+2sjkf1+BrPdGo1xvFPKjs3mXBfuh1JPHLZwJVGkiakf4s80kl1tSQBM5SBMaSMyToACSBfheMmaejiUjlOZPsZA+VWGH2o+1dpxSf5HFJ+RJTS5X8HGNQb3sZjvkkTB8BkzFjnvqOH3GIGK2upbhLZaDcWQpGaVW1UkaXFgeHnCOne3FDxLWrzQ2r55RXRG+qx4gP6sM1+AFLn/Bw/pya2m7IVmZMJzQW1iVG0ghHdGgkzp1tMwm2nc6Q4rDhP8AmHNlKb8ATOkajjSY1vq2R32mFdQ0UH3S5Ur/ANSYJaSFIKZgkh1zUaG6Fi3WnyhcKdMPiUurViVH9xh5CDHiWB3lDnA7o8zWdbQxrmMxScvjeWEND6qT8XoL+3WrfeDelp7DpYw4UlpI76lcQNBzMmSSdaufos3emcc6nxApYSeCPiWeqrgdJ+tTn/VPxozKAlISNAIEchXuiit0CiiigCiiigFrf7Z3aYYrHiaOcfy6K+V/6aX92tpBxotL5ERzBtHzI9q0NxAIgiQbEHlxrGMa2rBYxxq8A93qg3Sfa3mKzzn2cNez8WUhTKvE3YH6yPgV7W9KpN5tmdqsOoUEuBOQ5tCnNmFxdJBvIqTtR+UJxLckoHeA+JvVQjmPEPXnVFtnbbOQOBxJHCBnPSBmAGo1qZ32Xhbc2NlGUqaRzUglZ0gwAkXubnnXTH7QyIS22hWRKQAVQLRbXWoOO3gJsjNBTMWQJg2ATpcazS3iseokZUxzuVH56etXq0LXY+7/AO3v5FPNtH6pPfX0QkxPn8jV9itiYXBqLaWXFuDVbqT0uCRcXF0iNb2qg3WSO8p1BUoKEFUC0fCSO6qZvPEU7I2o4Ew8n9twwPhV3X2j9hdj6K1+sNKyyz1dVcx62pVbsOPKIjMInupyxOltT5qKQetWeH3KbEHKVq0hI0HHvQBEz4cvmaeNj4tnFN/uFl1CTK0ABDyCTftG7ZrycyYJ4TNXWDw2ZRUhSCjiADmnQ5pvm0ueWlPf4kisbngDvABP1QAB68/XnwqW9uk26kApFtFDUev4V7323exC3itMqaKUhJAKy0RAX+64k6hV4OtL2yNlPosjP2w+NttSSTfLJ4gRHetBuNKYR9ufR6uMyE5iBwFlDqNQaT8ZuqpMyhSCBodJ6Hh5Xr9BsPKDaEqAU+EjOEmEhUXJOgGtvOvf7SyUFTymikXkxlA5BR8X96qZUtPzxsjZ5z5QVkcCk94HkUn+1WT+BdT4m86eaRlV6pNia0za+1MG2lSuxbcJPdDeYBNjdRtJ4wBVTsvYj2JT2q1dkzcqcWSABPwj4hFuGmppXV7OWktOWwS5f6ixlUPRX4GhYUnxJgcxx9f71fb1YzAIaW2y0HlZYL7ok/0cRe9orOdn7wvM2zFSfqquPnSmO/Fb/TUFcb+sH5kH769pxHCT+vX8KqsNvK0vxIyHmJH5j1gVYtdmu6VkTpMGfXQ1FmvT275wdQCeoH4p/GvBw41LZjWyT+BIHtXlTKkiRlIHWJ9DXB9+1khJ4qnTn0IpKXWxWWnX2WXFZGh3nSZJMGckpm5tPK3Ktzwu1sPlAQ4gACABYACwAFfmTB4btXCpRUlCdCB9oC+kazrw6U57OwCwAEYpSZMAqCx7FK4E8CfxvrjuRnW7N4hKtFA+tdAazTAYHGFKVIfkRxUqT/qbt/v0qbu9jsRLj+JeyMNkpjukLVpIUEyoA6EakxVckn+io+BxKXEBSFZgeNSKuAUUUUAUifSlsfO0nEpHeaMLji2r8j8lGnuuOLbSpCkrgoUCFA6FJEEGlZuBjexdtoZSQ5OQ8QJv5VRY53A51KCHl5iTlJCUp6AC4H51x3gDbC3W1O+BUJ+2m+VQ5yI6TNK721W/hSpZ62E+n51hJl9L6Xb21GhZDDaeRPfP/VVc/jXFdB0ASKgh98+EZJ4JHeP40K2M8q6pPnM+5p6G4ZcNhQkBAPfF1hR1UQNDp0/GvbS1IPdJBHDQi3A8uhkVVMYlxICXU5wNFaKT6irNCwtIN1J4K+JJ4+dZ2fq5UtCkOKCwosPJ0ebJQQesXT6Sk8YpkwO+LrRAxzZXpGMw4AXHNaB3XBxt/ppRcR8QOZPMaj86+4bFqT4SCnUjSRzIjKfOAetKbngslbRsvbAcR2jS04hvi4z4k/zt6g84v0ru/iQ4klC5SBcJVCieRmMvr7Vi2FxqEOBxClMucFtnKY6gmFDpmI6U3Ybe0LgYtIXaA+0S06OpuAfSB0NP/Sfabh+LrbW0w1LZicohgGQSSLrXludDHIcZFLrr72KUhKBmInIEJAgkRpyEeImwBEiYM/G4DDuKS+ccgsDxdr/EB4AA+Iny9CKq9qb5JbQpvBp7JB1cP8RdtSTcevyEVpyn0njanuN4bAicQQ89r2CPCkx8Z48bG19ONJm8O9j2KPfVCB4UiyU+Q41TY7GEyVG2pk/Mk1Ss4kOuBBJS18RT4iOk6Uat9PqO7xW+S2wkrV8RGgHU8KlI3BxOWVFI6T+NNuxdmbNyjJilNGQYcCNQdM0JVFzMKpnRs12AWcS2tF9CuNLeIOACRwPE6Wp85CsrJH9zMWn/ACyRzEVXu7LxDXwLR6G/nW3JU8kxlbUfsrRJvf4wTzjL/aQ0+oAdph3epyyPfKB7E/lXLZa0xHC7TfR4kEjTQ1bbOwLmJIyhUE3JBsOQsLnnpWi4h8Fw/wAJCTENrbBMnUkgyfT1qfhH0tgqQhhSbkRKCOBUZAEd02FxETaps/g5ImyNhAASgeqR+VNmDwqW08EgXPAetRcFthEkLCB9RKFZlrVyDYk89T7cIO8e8KWCEqR2+JsW8EgyE8lPKExzj2B8VIepm2drtttdo8pSGSYSlP8AEfV9VCdQk8Ty5C9UWN2opSUvYhISkf8At8Kk2EWlUakcTHGB1plOy8cVjlh3ERCWUnutD6o+oOfE1V43HKfXmUbmAIsIJhKU8h+uZrPK8mkmmtfRniFu4dxxZnM6YsBolIgRwBkAX0NOFU+6eHDeFbaEdxOVUaFWqiPMmauK6cfGdFFFFUQpP3z2i20tDbjikB5KoWD4CIHK2ut9KcKyn6Xkn9oZmyezOU/azd4a/wAv60jPw56VdobhgOqdfWpxs3Q8klRgk/xBfQR3hI6CpGH3UbR4UCDoUmZHDvGwEcKi7I2+9hjA7yJu2rT0+qeoseVNGzsQziBmwyw25qplWh/p/wDJPqKzme/TuJf3gwQwzBWy3eQCqM2VJN1EcYpExWIdK+85KYse0N+RtA9o1rYw8M2Raci+R0P8p+L7+lVO08DElLYHVKU5upzGyR1NVEkDCLX2ai8TE9wq8RTHLU9DVcdoLbUSklPPrylOnrqKtNt4lPCFZuIMnyUu8noPOlhzDOLuEkDieHvT1v0GXZ+3G3DCv3Sz8Q8J8/7+50qe8kDxpy/aRp59POB60kYPD98CbkxWlO7sOpwgdZX32zDja7oIkd4cU2INuRrPLGb6aSqpKVapyrHlPy1NDOIIkAFMfVNvWe76SajYpCmlZcQ2plRNli6Fcu9+c1LKlCFWWngo3sftD801Fn6p5ediCdTcHIkH0UPw96rMdjUpEqMAfq3M142rtIJ11iwGpHXkKh4PYjuIVmV6eXQVeOP6nLJU43Hlw3EJ4D8TzNeMGuFcKv39iZSqYCUmL8Y+8k1Bb2ZELMEAjMARmTf6usda260z2lYZR9OYNTWXIukwfVM+otVs5udACkFdzqNBIkTy4D1qHiNjvt6jMPnXPllJdVtjjbNx3a2g8BZ50RwzlQj0MVIw23sSi6HfYD8IP31UByLKBSf15GuoJN7K+/3saWpT7X7m+2NNg4jllImfRxWvlUHEb1Ykat4f/wCxiJPmkfjVdn6/6hm+etSWXSBaY45D96aNaLqmfYm+jaUqzJaZeIhZaBJX/wAtZJCRznSONjVXitpZs0d0KPgRIT1zK8bqjqSr2qvRiGyYOQnlGUk9QNfao2KxKQAtZt9WIt68P1fSlZv0dQOOlU3hI46ADyH3CpOD2YrF2lSGx4IsSfrH8q47I2e5i1AkZWhoOdafsbZOUARatJNItXX0dY5ZaSlwyvwL/wCYixPrr607UiYZHYPhWiHSAT9V0eE+ShbzindhzMAa1xqHSiiirAqDtfZTWJbLbyApJ9weYPA1OooDDd791XcEZutgmEux4eSXOXnofO1KT8pIUmQZsRr6f7+9fpt9lK0lKgFJUIKSJBB1BB1rH9+/o/WwFPYRJcZF1s6qRzKdSpPS5HXhjlh+LmRd2dvyqOzxSA+3xJ8Q9TY+sHrVnjm0PMqcw2NSlskBaH4HZg6Aqy5o1jNI60guQu4v9/vx/VxUjZGwsY+f/wCZpS/twEpE81GB7E1M6OyVY4jEYTDiG0nELHxrGVseSPEoecClra+11OnvqkcEiyR5JFvvp2TuChqFbQxQBJEMM6k8s0SfQeteloZZ7uFwiWzcBx6SsmARCbrOo6VU7T1PCBgmXAtDhQQgKBlVpE8BW37vYoZkoXdt5PZrHJUHKfWSn1HKs42hsN9w51lRCYV3oSLaw2mf+ojXpdp2LiITBMcJ5LSRB+4/1ClmMTe1h21IVh3QFLRKSlQ8SR4VeRTFJO19wWyVHDrLX2ASU+gy29DRjt63HHVKdwbL40Djbi2lEciCTJGmldcNtXBqkKZxjBOvgcGs6hQVHpU8oerC+n6PYVLjqjOpBTf1Vp7U9bJ2OEhKQhUAW0NhbgTXHDraMlrHBBIjK8lSBpA8QKSa9NM4hJ7mNw5Otn0963JWnMevpfLf2mxz3q3PWtGdoFQnMpv0gn8eh87IeLwilLzFCgpEADL4o4kcR1B4VqbLeNKgoKw6iI7wWjkL8p1PqK5YrZOMcVmKGiYMlBbF9ed/71Uy0WkDZOGccZStJSokd9AsfLLxHlULaW3Wm3UsrbcLhN0pRpOhvE+nI1cNbJxTap7FQFz3SDf0VrS/9IeEeUhnElDiFtnLmIKSJum5HMW86zzwmXrT487jULEY7DuKI7J3L8K+zkKsDYC/xJvp3hVBiQgpCktOhRMJTAv1CpgwPPShrFd1JViFJMEZQjwWXdEC2aQLEeLoK6OQYBedAMmA0BqTcd0DMrMslQg97jWcwmLa5bV7OLzuBsSpRtlUmFSJlMjU200qWAnnkP2rfPSq3EtqDodSVZwUqCimDmsSdBIzSJi8XFaMdg4nFtIeQyClwBYMtCQQZ0Gums6GtdMb0UMbtEsjKQlThAAQQCq4sRwivOx92HcSrO8BF+7P5eo9Kv0bgONqzqSkHWVvIgaxqPLhzjhFthW1NRmxbCQOCFFZ1t/DQLxA1vfTgTUTbak7MxTTQy8UKCVIShZIEGbEDQjXSmdvaqQFZWXVFP2RBHMKmI/XOFH/ABBpAviXVHj2bSkzfiVufheB1nwvbmH/AOE6vS7joTobWQn5zS3Bqm8bUS6VNuoSlpSfFnkyRMFMSCDP+mpu6u30rKmiqVoJEmxWkGM4BvIsD/es9e3l1yMNC898KcM8+8qJ9KiubyYk2ClI/wCWhLfpIA++nyHFvSVA3FfazjdHeot5WHwqTGQwpSlZjHetMzPeHAX0mtDbdBrWVLpRRRVAVExuPQ0kqWoJSkSVKIAA6k6VLNZdvHt1zCbQeSQVtOBJU0sgpUCgCU65DY906xUZ5amzk257Tb2WX1PIwoedNzAhoK1JObuBRtwP5+X8fjcTZr920ODMAQFQodqsQIAN0girHZuBYWs4nDAOJN1YZUShRMlSQbT0NrmCNK7MbCaekqeWsZphUBaDxSTqnlljyqJZ7BdltvCNpj41OGAW57ywR4nVAqBm9gOBnjV/gMM2GZU12BIIVIAJ5mTKiL6n/diZwDaZyISknUpSAfcCvP8AhieNzHiNzbQ8pHPWlsaKe0soSShNuKjYcpk25dDzpPYxAaC80KnSBIK0qy2vpHH7I5Uz72bMWoJSrVPhUfA5/OnQK4Rx4cqSy2W2sriFpIUbKSbCxieIvY9IpXwS96cxjFLmOHRJ/E14/aVjiPOE/lXkYlPUj+WPxryp0HQH2/OazbOy8Yr9JH5V8S84eXtH/jXhDijwjzUkfKBXsDmU+ck0yew6Ry62H3wKFOK4KT7CoeKxqU+JxA8wPxqONrMDVc+SQR91OEvcPtF9vwOKA6KUPurnvBvFiV4Zba3FFKstlEnRQOp8qXHN52wfCo+QTUHae3y8jIEZbySTJMeQq5jSWOAxuIbSClOYHvAki48pv/DMDUZSa7DHYmMoQfDluq+WAmCZ8Ztr3r6VQp2y4EoSMoyDunke/Jude+flXv8Axxy8BIlefQ+OSc2vM6aWFO41e03aWJeXlWuRaBf+sAibGFg3uQZph2Ti3v2dtPaLgAwCpUASTpNJeK2m45YxrmtxVlCZPokVa4PeJKEJSW1d0AWUOHnFFl0mmNTayRf2roWlf7zVS3vE2Roq9e07fZBusj/Vb2BqNUtrIsnmfT+4r0jDwIgk/W/tEVCZ20yowHUjqfzipqHREhaFDopv8SKVN4VgyqAQqB+rzX1nCAHQC+pP9714dxYFrC06oP3Lr6ziSSBoPrZbetGwajvM3hUdnhWwFmynD3iTxgfmfSm/6Msa4628pwrKs48Sptl+WmmmlZY2ADPrNa/9HLCU4FCk3zqUonmcxT9wGlaYbtTfDTRRRWyAay/6XdnQtp8IsoFDigLEiCjNF51g9BWoVxxWHS4koUAUqEEHiKnKbmjl0/PuzdpLYWFJUR9oGD6/qD92j7F2qjFRKkt4oDuuAd10DgRx6p1GopY3w3NcwhLqP3jH1ougclgcOv3GlZh5Teira8bRp/Ygj8DzWXGtOq3DBY/MShacjifEg/ek/EnrUlRrP9i72tvhLeKJSseDECxB+0eHqIPEUyYrbCsOB26VKRweaTmSeWYTKD1061cu0WWPG39oFvuhKSo2GZQvPJIubxrlF9az/eXZWJxCQtCg2lNyXAAkRYg6QQZg3kGmQ7X7ck4TD5lKN89/iuSkSlHEyonXSoO1MO22vtMXiVKUNGkELI14kBDZ/lANutPqeib+mbL2W8NHFKvAKBIN4sDBJ9I1vViN1sTGZ55LCLXWkBRH8mvvVzid5wmUYNlLI4rAlZ81nj5crGqZ/EKWSpxZWo8SbT66npS5T6VMb9uGJwzCRCFPOkarKsgnySBVU9iYn8591GpoSp1eRu5jjy5x+vKu725by02UAeV4I5E0Sb9Fuihi8QFLnURHOvKb8ZpnTuG+DKkpA5lwAfn8qu9l7nJbSoqGdWpURlQOgKteZPStbYjbOVsngLVyito2fuyD8LZA1ygm3C5MVH2nudh1KhSC1zcgJR8yJ9KJkTJWzOte12MGm/FbvMoUUpX2vCUyIPKTx8pqmxWyC2e0bGZsG5IkA8lf3jWjpcyvioQlavCk+nLyr6cIrUnhM/r9e1X+EZW6crYSmEnUyqDrBN+Q9iTaR0XhcO2ZdWXFDLIk2tJkeJJHWRcdYnkriW8OhRISOJi5gXMXPAU0p3KcQP3y0p+yP1Jqp2ioKKSlstgjiIm55WsCBPGJprwLpU02VEk5RJJk6daMsrpPGK9rZCEaX8gB+vepfZ8hA9z/AGro5iAo5UkKPJIzH2H5VaYDdDG4iMmHdCT8TsNp87972FZ6tPelV2iQb68hc107UzpA63PoBT9sr6JV6v4kJ+wyn/zV+VOGytxcExoyFq+s73z7Huj0FVPjpcmQ7L2S9iVAMsrWJjNHdF9SfCI85retn4RLTaG0gBKEgADoKkJSAIAgDQV9rXHHSbdiiiiqIUUUUB5UkEEESDqKzPfL6PiCp7BiRqpgcOrf/wCfblWnUUrNiXT80FsSb5VDUHSdDI1Hp6ir3d3b+Iw5CZlri2rvII+ze3kPnWn72bjsYyVj929/xEiyjwzj4vPX7qyrauyH8EvI8ix0VqlQ6H8OHKsMsLGsyldcbvC+5KGxkbHwtpCED0GvmTVC/E949oefwj8/IVYfsjjkIbUt2T4QLTytdR8uXKnzdr6NQYcxhPMMggAfzEfcD68KiY207ZGYKbVkK4IbTAKykwCdBA4nhpURGLAVZMjmTcjpwHlX6Wf2IwphWHLSexUIKAIHn5zedZrA96t0XMDiChUqaMlpzmOvCRNx+Bq7hqJmWzNsRjD4pASYSseBQsoHpyPNJ1+dX2CwxSrsnoC/gWBZYHEA6KHFNZphkLR3ka9Omn615U+7F3jaxLXZYsWkQrQg8DI0PUVMyFxSdpIQxBUUSo92UlSzzImAn24elUmI2lrlAXlNi53iRpOoCSRcAW4VPxGycOlZL+LCkg91KBJHG6rpmvn/AKhwbH8BjOoaLcv7Dh6Ve5E6quOAxOKUcrS1JIHhGVKf5SruzbNMk3i+lTlbkQE/tL6GgLxIJ4c4A46T4jzqHj978U7bOGxyTa331QOvKWSVKUs85/Olz/D4mwf4Vh7QrEKHO6ZHGDA+RrntPertGltN4dtLSklJz2EEcoApWmOQ68fc3q52Nu5icUJabhB/zXLJ8xN1f0zS7p6kZW0JXClwLgmY4G39WnK9XeyNmLeXlweHW+qYzlJIFvi4C8mbaDrWwbs/Q9hWe/iVKxK9YIytg62SLn1VWiYXCobSENpShI0SkAD2Fbcdly0xrZf0O4h/KrG4gNAf5TQC1AWtnNhpyVWhbK+j/AsgDsu1IEAvHPYfZPdHoKaaKqYxNrhhcE22IbbQgckJCfuFd6KKZCiiigCiiigCiiigCiiigCiiigCo20MC28gtuoC0nUH7xyPWpNFAU2w922cLJQCVfXVBITyEAAD5njNXNFFKTQFV23NkN4potuC2qTxSrgRVjRToYftPYq8M4ptY09lJ4Ecx8x91Ti8EB3h4eY1BJ0tx4g6Gtv3j2InEtx4XE3QvkeR5pPEeR1ArIseA0VBwFtSSUrRyPTmlWo56jlXNnhxrTG7VSkjWVK5A2gfM/OvaRyEdf1c1zZfU4rIw2pROkAk/K/3U07H+jnFPHM+oMp5Eyr/QkwPU+lKY2qt0U3X0iZJMa8h5nSrzYW6WLxYCkoDTZ/zHJEj7IsT7R1rTthblYXDQQ32ix/mOQSD9kRlT6AUxRWuPx/qLkVNhbg4ZiFLHbuD4nBYH7KNB6yaawK+0VpJIgUUUUwKKKKAKKKKAKKKKAKKKKAKKKKAKKKKAKKKKAKKKKAKKKKAKKKKAKX9490MNjFIW6FBSbSkgFSdcqjGnlBvRRSsCy2VsdjDJysNpQOMC5/mUbn1NTqKKYFFFFAFFFFAFFFFAFFFFAFFFFAFFFFAFFFFAf//Z"/>
          <p:cNvSpPr>
            <a:spLocks noChangeAspect="1" noChangeArrowheads="1"/>
          </p:cNvSpPr>
          <p:nvPr/>
        </p:nvSpPr>
        <p:spPr bwMode="auto">
          <a:xfrm>
            <a:off x="16906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3200"/>
          </a:p>
        </p:txBody>
      </p:sp>
      <p:pic>
        <p:nvPicPr>
          <p:cNvPr id="37895" name="Picture 14" descr="symbol dol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158" y="3440911"/>
            <a:ext cx="468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22" descr="data:image/jpeg;base64,/9j/4AAQSkZJRgABAQAAAQABAAD/2wCEAAkGBxQREhUQEhQVEBUUFRgVGBYVGBYVGBQYFBcXFxQYFxUYHCggGB0lGxUUITEhJSkrLi4uGB81ODMsNyktLisBCgoKBQUFDgUFDisZExkrKysrKysrKysrKysrKysrKysrKysrKysrKysrKysrKysrKysrKysrKysrKysrKysrK//AABEIAOEA4QMBIgACEQEDEQH/xAAcAAEAAQUBAQAAAAAAAAAAAAAABgEEBQcIAgP/xABJEAABAwICBgYGBwUECwEAAAABAAIDBBEFIQYSEzFBYQciUXGBoRQyQlKRsSMzQ2JygpIIU3Oi0SRjg8EVFjREZKOys8LD4SX/xAAUAQEAAAAAAAAAAAAAAAAAAAAA/8QAFBEBAAAAAAAAAAAAAAAAAAAAAP/aAAwDAQACEQMRAD8A3iiIgIiICIiAiIgIozpVp5Q4cCKiYbS2UMfXlPEdUerftcQOajWDafz4m1z6VrKWIPLNZ42srrAG4GTIzmN+ug2WsdV47TRO1JKiFjvcL263gy9z8FD3YQZc55Zam4sRK8lh57Ftoge5qvaTCGRgNYxrAODQGgeAQZh2llNuBld+GCcj9WpbzXk6VR8Ipzz1Wjyc4FWjaDkvYoUH3/1qj4xTj8rD8n3XoaWU2521b3wTEfFrCPNW5oV4dQckGUp9IqV5DG1EWsdzC9rX/ocQ7yWUUOqMMDhZzQ4dhAI+BWObggizhdJTWz+he6Nt+cbTqO/M0oNhIoK3HK2nF3GOsYN4eNjLzO0YCx2W4aje9ZTR3TmlrGss51O+S2rHONmXk3yY65ZIcjk1xI4gIJMiIgIiICIiAiIgIiICIiAiIgIigvSR0kQ4U3ZMAnqnDqxXyYDufKRuHHV3nkMwEl0j0jpsPi29VKIm7gN7nn3WMGbj3bt5sFoTTXpjqqzWio70UJy1gfp3jPe8fV8Mm5j3ioLjuM1FfMaiqkdK87r+qwcGsbua3kPmrRrEHz1CSXEkkm5JzJJ3klbm6CI9aGdvZMD+pjf6LT5NltrogqZKKKZ0tLVOEr2uYWQuIIa2xOdkG5I6VfZtMoyNPYW+vDVx83UtRb4tYQr2i06oZHagqIg4+y92zd+l9igzogXrYL1DVMcLgg+a+wKC32CoYFdKhQWTqdfCSlV++Zo4rH1uO08X1kscf43tb8ygsMQo+qVDtEcNbLQsa9oe1wcC1wBBGu7eDvWdxXTzDwxw9LgJAOQe12YByyXno7Y04dTWc1x2LL2IPWIBcLjiCSg8Uc9RR/UvM0X7iZxIG/6qY3czh1TrNsAAG71KsFx2KqBDLskaAXwvsJI77rgEgi9xrNJabGxNlZVFIsLXYbchwJY9hu17DqvYfun5g5EZEEZIJ2ijeB6QkuEFTZshyZIMmS9gI9iT7u48OLWyRAREQEREBERAREQERQXpV0+bhUGpHZ1VMDsm7wwbjK8dg4DiR2A2DHdLPSYMOaaSlIfVuGZyLadrhk5w3F5GbWnvOVg7nWWR8j3SyOMj3kuc5xJc5xNySTvKSyPle6WRxke8lznOJJc4m5JJ3legEABZrRfReoxGTZ07cgevI7JkfeeJ+6M1ktANCJcTkvnHTsNnycXH3Gdp7TwXSeA4FDRxNhhYI2NGQHmSeJPElBE9DOi+log2RzdvMM9pIL2P3GbmfPmVO207RlZfVEHyNO3sVpW4LDMC2SNkgPB7WuHwIWQRBDJ9AIWdakfLQu/4d5DO3OF14z+lW5xOvoT/AGiMVsI3zU4LZWDtfTm+t3sN/uqdr5zsuCg15j3TBQU7RqvNQ8i+pEMxycXWDTy3jsWtcc6bayW4p446dvafpH8szYD4FRbpPotjilU21gZNcf4jQ8+ZKiyDN4npdW1H1tVM7kHlrf0tsPJYUm+ZzVEQeg6ykOiOl9Rh0mvC67SevE71JBx7nW9oee5RxEHWuiGlMGJQiWI5jJ7D60buxw+R4rK1FOuTdFtI5sPnbUQnMZOafVkbxa7+vBdR6I6SQ4jTtniO/JzT60bhva4dvzyQWmIUAcC1wBByIPFXOA426NzaaoJcHHVimdvJO6OU+9wa/wBrcetYvyVRAsJiNEHAtIuCLEHiCgmaKNaM4wdb0SYkvAvFI432rW72uPGRo/UM87OtJUBERAREQEREGK0ox6LD6WSrm9WMZAb3uOTGN5kkDlv3BclY9jMtfUyVc51nyG9uDG+yxo4ACw/+rdfSNh0uM1AgZLsqWleW5DWMswyldvtZmcYvncScCsXS9DERGc81+QYPItQafAUh0I0UkxOoETbtibYyye63sH3jw+PBTHSXogNPTy1EdSXbKN8mq+MXdqNLrBzSLbuxbX6O9HoaOkjZEL6zQ9zjve9wBLj/AJdgAQZnAsIjpYmQxMDGMFgBw/qeayKIgIiICIiAqEKqIOZ+n2j1MRbJwkgafFrnA+WqtaLdf7R9HnSzc5GHx1XD5FaUQEREBERAUp6PdMH4ZUiTN0LyGys7W+8PvD+o4qLIg7PoKxlRE2WNwe17Q5rhmCCLgr4VUC0h0Macmm16OYSSRAGRhjY+UxZ9cODASGEkG9sjftW5sO0ipqoHYzRyEbw1w1m8nN3t8UGHxWiuMiWOBDmvb6zHNN2uF+IPbkdxyKk2jeL+kxXcAyWM6krRuDhnrN+64EOHI2OYKsauIFYA1XoU7avcywjn/hXyef4ZJd+EyWzKDYaIiAiIgLDaWYm6npnOj+tkIii3H6STJrrHeGjWeR2MKzKhWks22rWRexTR6x3WMs9wO4tjafCdBTBKERsbG29mgAXNybcSTmSd5KktLGsfQRLMwNQY3SmDXpJme9FIPi0r5aCz7Shpn+9BEfiwLK4hHrRkdot5KN9Fz/8A8+Bm8xtMR74XGM/9KCXIiICIiAiIgIiINSftEUmtQsk/dztPg5rm/Mhc7rpzptLZMPfA060sjmbKNoLnyOa8OIY0ZnqgrmmqpXxHVkY6M9j2lp+BQfFERAREQERbF6GtDvTqn0iRt4KdwOe58mRa3uGRPh2oNodDOhvoVLtpW2mnAc6+9jfYZ8Dc8zyUsxnRSlqc5Imlw3PHVkbzbI2zm+BWcYywshQQOowmspM4JfTIx9lUH6QD7k4Gfc8H8QWJrtKoDDK6W8L4m3khlGq8XyA1dzwTkC24PatlzNWvOlTR1tTRyFrQZYxtGG3W6uZaDzFwgyfQ3pSK+h1DlJTO2TgTc6m+Ak7z1Orc5kscVPVzL0GY76NibYSbR1bTEb7tcdaI99wWj8a6aQEREBa9wV21dJUGx28r5QRxYTqwX57FkQ8FMdI6oxUs8jfWbC8t/FqnUH6rKNYLTCNjGNFgxoaB2BoAHyQSCiYsnGFZUjVftQeJxdpUP6PDqGrp/wB1WTfCYidv/dUzIvkoRh52GLTs3CpgjmbzfC4xyfyuhQThERAREQERUc62ZQCVF9JtKNk5tNTs9IqZB1IgbWH7yV3sMHad+4XKttItJJHy+g0QElQRd7jnHTNPtykb3djN55C5WS0Y0ZjpGl1zLLIdaWV+b5XdrjwHANGQGQQWmjWi2zeaqpf6RUvFnSEWDBv2cLfYYPid5JKzlbhEUw1ZGNeDwc0OHwKv0Qa8xvohw+ouWxbB3bCdS35PV8lrzH+g2eO7qWZso4MkGo7wcLg/ALoZCEHGWN6N1VGbVEEkX3iLsPc8XafisSu2qmiZIC1zQQd4IuD3grXelPQ7RVN3xNNK/wB6L1fGM5fCyDnnAcIkrJ46aEXfI63Jo9px5AXK610RwCOhpo6eMZMba/FzvaceZN1Auh7RGOilqmvO0qIpdkXWtaMta9hZ2B18+bbcFthBQryVUqhQfN4WNr4rghZNys6lqDlfSakdh2IP2fVMMwli7ALiSP4bvBda4dWNnijnZmyVjZGnta9oc3yIXPnTnherJDUgesDE7vHWZ/5rbHQ9XmfCKVx3sa6I8hE9zG/ytagmaIiDBaau/spA9qWBvgZ49b+UOVhhzVeaan6GMds7L+Ac4eYCtsOQZymCvArSnV2EFVqvpX0nhoKijqB15mPf9GLAuhe0tkBd7I1hGR2lvetg6Q4sylgknkOqyNpc48hwHaTuXImk+OSV1TJVSnN5yF7hjR6rR3D/ADPFBvXDOnGiflK2aD8TQ8fFhJ8lMsJ09oamwiqYnE+zrBrv0usVyGiDt2Opa7cV9QbrjPCdJqultsKiWMD2Q4lv6DdvkpzgnTZWxWE7I6kdo+jf8RceSDpNzrZlQrSHHZaiY0FCRtRbbTWu2la7ydKRubw3nLfGqHpOOKAUlEx8NTJkXS6pbCwDryAg9cgbm8SRwuthaM4BHRxCOMHi5znZuke7Nz3u9pxOd0DRvR6Kjj2cYNydZznHWfI8+s+Rxzc4rMoiAiIgIiICoVVUKCD1P9mxeN25tZC6M/xac67PEsfL+hTW6iHSSzUhjqxvpZ4p79jA7Um/5b3qVU77tBQfQryVUqhQeSracK5Kt50GtemCg2tBIbZxlsg/Ket/KXK4/Z2qdbDZWH7OqeB3OZG75lyzGl9MJKaaM+1E8fFpUY/ZscfRaocBM0+JZn8gg3EiIgjum31UR7J2+bXgeZCt8OK++n7tWjL/AHZoDw3GeNrt/JxKtMMfkEEhp1dAqzpivvO+zSUGkf2hNJT9Hh7D630svcDaNp8QT+ULSSzemmLmsrqiovcOkIbx6jeqy3gAfFYRAREQEREEp6MK/YYpSvvYOk2Z57QFg8yF1vCbtC4lo6gxSMlbvY5rx3tII+S7QwepEsTJBmHNDh3OAIQXqIiAiIgIiogFUKKhQYzSOhE9PLC7MSRvYfzNIWP0CrjNQ073etsmh342DVf/ADArPTC4KiXR71G1NP8Auaydo5CR22b5ShBLiqFCqFBQr4TL7FW85QR7SCUNikc42AY4knsAzUW/Z0pXx09UJGOYTLGQHAi4MdwRfvCvdPZNrsqJpzqH9flDHZ0vgRZn51KNA2WbUHcNuGjubDEfm4/BBKEREGE02ozNh9XE0Xc6nk1bb9cMJZb8wCgugGkjKqnY/WAfbVe24uHDfl2Hf4rahC0FoXopAyoraSeFkmwqXNYXgFwZ7BDt4u3VPig3PS1Le1YvTnGGwUNRIHAObC8tzAu7VIbbxssVTaFUh+zcOQklA+Acrmq6PqB8b2+jx6z2OZrkaz26wIu17rkEXQcpor3GcNfSzyU0gs+J5aedtxHIix8VZICIiAiIgLqrodxLb4ZTnixmyPfESweQB8Vyqt7/ALOeJ3inpifUkbIBykFj5s80G7EVLpdBVFS6pdBW6oqXVLoKqioqIKO3KH6NdTEcQj950Ev64gz/ANSkGO4xFSQvnmcGMYLknyAHEncAucqnpUqhXy1sAYxsgazZuaCHMjLtTWIz1us7cePGyDpsqhWq9F+mmlnsyqaaR59o9eM/mGbfEW5rZdHXRzNEkb2yNOYc0hwPcQg+7irOrfYEngrp5UL0yrXTPbh0Js+Ua0zhvigvZxuNznZtb4n2UGHwp/pM02IH1XfQwfwmE3ePxvueYaxTvQeMika875JJX97TI4Rn9AYopizhBAWxNHUZqxsGVzbVjaO86oWwMLohBDFA3dFGyMdzGho+SC6REQFrzSCh9HxN0wFm1kLT/i0/UffsJjfDb8DuxbDUf02w101MXxjWlp3CeMDMuLAQ9gF9743SMHNwPBB8aGVZiFyimEVrXta9pDmuAcCNxBFwR4KRU0iDVHTtoYZG/wCkoW3dGLTAcWDc/wDLx5dy0Uu1pYw9pa4AgixB3EHeCuaelXQF2HSmeFpNLI7K32Lj7DuXYfDvDX6IiAiIgLYXQdiexxNsZNhPG6P8w67f+lw8VB8Ow+WoeIoY3SvO5rASe/LcOa25oP0P1LHNqp5vRpGdaNsYa9zXcC8nqnm0Xv2oN9NNwl1B24/WUfVrIDPGP94pQXi3bJBm9v5dfwUiwfSKnqm60MrJAN+qRdp7HN3tPIoMtdUuvIcCq3QVuqXVLql0FVY4ticdNE6aV4jYwXLjuCttI9IYKGF087wxo+LjwDRxPJc0af6eTYpJY3igaepED8HP7XeQ8yH16SNPJMUl1W3ZTsPUZxcfffz7BwULREBZXAdIKmifr00z4jfMA3a78TDkVil9YWIN1aNdL00wFPJTh9Q/qRujOqx7zu1w7Ng4ki/cprhGFejsc+R21nlOvLJu1nWsA0eyxoyA7OZK0z0U0O1xGI8ImvlPgNUebx8FvCvmQWNLB6RWwQ72scah+WVoLbMX4HauiI7Qxy2GopoBSXjkrTvqSNn/AAI7iI78w4ukkB7JG9ilaAiIgIiINfVdJ6HVOh+ylLpoewXN5o/yvdrDcNWRoHqlZujnWS0jwgVUJYCGSNOvE8i+zkaCAbdhBc1wG9rnDK6ieF1hN2uBY9hLHsO9j27xz7QdxBBGRCCXwyLziNBHURuilaHseC1zXC4IKs6WdZCN6DmrpJ6N5cOeZoQ6WlJ373Rfdfy7HfHnAF2rPC17S1wDgRYg5gg8CFqzCOj3DzidVG6C7Y2wysYSdQbXXDuruI1mHI5BBpDBNH6msdqU0L5TuJA6rfxPOQ8Str6K9B5Nn10n+FF8nSH/ACHit0UdFHE0MjY1jRkGtAaB3AK5QYvAtHKejZs6eJkTfujM83O3uPMrLBeUQHNB3rA4xofS1Lto6MNk4Sxl0Uo7pGEO8LrPJdBDv9CV9P8A7PWCdo+zq2Bx5ATR6p8SHL03SWshyqaCQji+me2dv6Xar/g0qX3XkhBGIekCi3SS+jHsqGvgP/NAWL016UKWhZZjm1Mrm3YyNwI5F7xk0efJTWakY8Wc0OHYQCFzb02YE2lxDXjaGRzsDwGgABzeq4ADIbmnxQRbSfSWoxCXbVD9b3WjJjB2Nbw795WHREBEVWtugqxt1dxtXmKNXVNA6R7Y2C7nuDWjtLjYINq9DGG6kU1WR9Y4Rt/DHfWP6iR+VTKpgdVSspGkjaXMjhkWQtttSCDkTcMad4LweBVvRwsoqWOEXtEwNyFy53IDMuc47hvJUx0TwY07HSSgbeaxfa3Ua2+ziB4hocc+LnPIyNgGcjjDQGtAaAAABkABkAAvSIgIiICIiAo1pTgznH0qAXkaLSMH2zBut/eN4dou33S2Sogg+G1wcA5puDmCOKzdPOrDSLBHMcamnaXAnWlibmSeMkQ973me1vHWuH2dBXBwBBBB3EZ3QSmORRaT6LGGHhU0jm/mp5A4D4TO+CzFPULB6bv2baetH+6zte7+FJeKYnkGv1vyIJldLr5RSXAK+l0HpLryiD0qXVEugrdLrzdLoK3Wp/2g8K16SKpAzhksT92XI/zBi2tdR/T7DPSsPqYbXLonFv4m9ZvmAg5JRVAX0ZEg8NbdXMca9MjX1Y0khrQXOO4AEk9wGZQeVPeivBtaR1bIOpFdsd+LyOs7wBt4nsXw0d6PZZbSVV6ePfqfaOHP3B59y2loVoW3XMubKIgFlOfVlcPbzzERy6vtkX9X1wzei+EmZ7ayUdQZwsPtE/bO8PVHMuzu3VmCIgIiICIiAiIgIiICjGPaOuLjPS2DydZ8RybLfeWncyTjfc7ja+sJOiDXVDjLC4sJ1XsNnRu6r2Hsc05jgeYIIyKylQWTRPifZzZGljgeIcLEfAq70z0HpcTYBM0slaOpPHZsjOV/abv6p7TaxzWgtM9BsSwy7nOlqKcbponP1QP7xl7x8N/VzyJQbn0IxJ2ydSym8tK7ZOJ3vaPqpOesyx79YcFKmyrkTC8Ylp5BNDI6N49oHfycDk4citraL9L7TZlazUO7axglp/Eze3wug3QHr1dYLC8dhqGh8MrJWni1wPxtuWRbUILy6XVsJlXaoLi6pdfDaqhmQfe6tcRrI4o3ySuDGNaS5zjYADfdYnGdKIachhJlld6sMY15H9zRuHM2A4lYeLD5at7Z66zWMOtHStOs1pHqvmd9o8cB6oPac0Go4+jStnc6WCJrYXuc6PaODHbMuOoSy129W2RWSpeiCrP1ksEXdrvPyat0yVVlZT1qCAUPRNAyxnnkm7Q0CNp+bvNSCmw2koW/RRMi3DWtrPcTkBfNziTYAZklXlNUS1biylZtrGzpCdWFhFwQZbHWIItqs1iMr23qVYFoyynImkd6RPa20Is1lxmIo7kRjM53LjuLjkgxuDaOumIlqm6rN7YDmXfem4d0f6r31WzBEQEREBERAREQEREBERAREQFQhVRBr/S3oioK28kbTRTHPXhADSfvxeqe3LVJ7VqXSHodxGlu6Jra2MZ3iNn25xOsb8m6y6aRBxgXz0kliJqWUcDrxP8AEZGylGE9KNdDYOeyoA/eNz/U23mCun66hinbs5o2TMO9sjWvafBwIUUxLoswqc6zqRsZ7YnPiA/Kxwb5INa0PTM37amcOcbmu8naqz1B0p0szhGxk7pHeqwMuXWFzaxtuBV5VdBOHuN2S1UXIPjcP5o7+fBeMM6EoaeZk8VXNdhu0OYw8CM7WvkSguDpLVyfU0ZZ96okZGO+zNc+S+b6Wqn/ANoqtk393TN1Muwyuu7xbqqUf6pP41PwiAPm4r0NDR7VTP3NELR5xk+aDA4bRwUwIhYGk+s7Nz3ntc83c48yUq8cjY4Mc9oc71WXu91vdYOs7wCk0eh1Le72ySn+8lkLT3xhwYf0rLUGHQwDVhijhHZGxrAfBoCCDQU9ZUW2VO6Npt9JUEwi3G0djLcdha0HtWXotCGHrVkhqz+7ts4OP2QJLxnmJHOGW4KWIg8xxhoDWgNAFgALAAbgANy9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6906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3200"/>
          </a:p>
        </p:txBody>
      </p:sp>
      <p:pic>
        <p:nvPicPr>
          <p:cNvPr id="3789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27" t="45605" r="52470" b="20703"/>
          <a:stretch>
            <a:fillRect/>
          </a:stretch>
        </p:blipFill>
        <p:spPr bwMode="auto">
          <a:xfrm>
            <a:off x="8226699" y="1066811"/>
            <a:ext cx="1214438" cy="8572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25"/>
          <p:cNvSpPr txBox="1">
            <a:spLocks noChangeArrowheads="1"/>
          </p:cNvSpPr>
          <p:nvPr/>
        </p:nvSpPr>
        <p:spPr bwMode="auto">
          <a:xfrm>
            <a:off x="8083906" y="76752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ATTITUDES</a:t>
            </a:r>
            <a:endParaRPr lang="th-TH" sz="1600" b="1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84" y="1832748"/>
            <a:ext cx="2180628" cy="2452649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8471453" y="2143603"/>
            <a:ext cx="1452156" cy="94294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290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การติดสินบน (</a:t>
            </a:r>
            <a:r>
              <a:rPr lang="en-US" sz="96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Kickbacks)</a:t>
            </a:r>
            <a:endParaRPr lang="th-TH" sz="96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319" y="2010315"/>
            <a:ext cx="2225616" cy="3709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343" y="1993319"/>
            <a:ext cx="2511628" cy="2864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283" y="2230915"/>
            <a:ext cx="2682789" cy="29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40" y="400266"/>
            <a:ext cx="3200400" cy="141079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รูปแบบติดสินบน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(Kickbacks)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206" y="1967620"/>
            <a:ext cx="2798427" cy="4337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9393" y="-69010"/>
            <a:ext cx="776325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การติดสินบน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การให้ของกำนัลที่มีค่า เพื่อให้ผู้รับสินบนกระทำการที่มิชอบเพื่อเอื้อประโยชน์แก่ผู้ให้สินบน หรือ เพื่อให้ได้รับสัญญางาน หรือ เพื่อให้ผู้รับสินบนมีการดำเนินการเกี่ยวกับสัญญาตามที่ผู้ให้สินบนต้องการ โดยเฉลี่ยทั่วไปมีอัตราการให้สินบนประมาณ 5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-20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ของราคางานตามสัญญา</a:t>
            </a:r>
          </a:p>
          <a:p>
            <a:pPr algn="thaiDist"/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สินบน (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Bribes)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หมายถึงของที่มีค่าทั้งที่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เป็นตัวเงินและมิใช่ตัวเงิน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การให้เงินสด หรือ การออกค่าใช้จ่ายให้ฟรี เช่น ค่าใช้จ่ายเดินทาง</a:t>
            </a:r>
            <a:b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ไปเที่ยว /ไปดูงาน และการเลี้ยงรับรองที่หรูหราเกินพอดี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การให้กู้ยืมเงิน ไม่ว่าจะต้องจ่ายคืนหรือไม่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การให้บัตรเครดิต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การจัดหาหญิงบริการ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การจ่ายเงินเพื่อซื้อทรัพย์สินของผู้รับสินบนในราคาที่สูงเกินควร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การจ่ายค่าตอบแทนในการอำนวยความสะดวก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ผลประโยชน์แอบแฝงในรายการธุรกิจ</a:t>
            </a:r>
          </a:p>
          <a:p>
            <a:pPr algn="thaiDist"/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รูปแบบการติดสินบน เป็น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สิ่งที่สำคัญ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การไต่สวนฟ้องร้องจะถือเป็นลักษณะของแผนการก่อ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9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75" y="1624083"/>
            <a:ext cx="2933860" cy="4152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3638" y="246445"/>
            <a:ext cx="81088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กระบวนการคัดเลือกคู่สัญญาไม่เหมาะสม 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ไม่มีเกณฑ์การพิจารณา 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ไม่มีการแข่งขันราคา ได้คู่สัญญารายเดิมบ่อยครั้ง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ราคาพัสดุ อุปกรณ์/ราคางาน สูงกว่าราคาตลาดทั่วไป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พัสดุอุปกรณ์ที่ซื้อมา/พัสดุคงเหลือในคลังมีมากเกินระดับพัสดุที่กำหนดไว้ หรือ ไม่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มีการเบิกไปใช้งาน </a:t>
            </a:r>
            <a:r>
              <a:rPr lang="en-US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 Active)</a:t>
            </a:r>
            <a:endParaRPr lang="th-TH" sz="36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อุปกรณ์ มีคุณภาพต่ำ ชำรุดเสียหาย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 </a:t>
            </a:r>
            <a:endParaRPr lang="th-TH" sz="36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มีนายหน้าคนกลางในกระบวนการจัดซื้อจัดจ้าง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ผู้ที่มีอำนาจหน้าที่ในกระบวนการจัดหา (ผู้บริหาร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ผู้ใช้งาน/ผู้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</a:t>
            </a:r>
            <a:r>
              <a:rPr lang="en-US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SPEC.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/เจ้าหน้าที่พัสดุจัดหา)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มีฐานะร่ำรวย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ผิดปกติ</a:t>
            </a:r>
            <a:b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รับของกำนัลมีค่า รับการเลี้ยงรับรอง จากผู้ขาย/คู่สัญญา</a:t>
            </a:r>
            <a:endParaRPr 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5597" y="500332"/>
            <a:ext cx="3698041" cy="7677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สัญญาณบอกเหตุ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72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2656</Words>
  <Application>Microsoft Office PowerPoint</Application>
  <PresentationFormat>Custom</PresentationFormat>
  <Paragraphs>277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Retrospect</vt:lpstr>
      <vt:lpstr>Slide 1</vt:lpstr>
      <vt:lpstr>หัวข้อ การบรรยาย</vt:lpstr>
      <vt:lpstr>1.กระบวนการจัดซื้อจัดจ้าง</vt:lpstr>
      <vt:lpstr>Slide 4</vt:lpstr>
      <vt:lpstr>2.การทุจริต &amp; การติดสินบน</vt:lpstr>
      <vt:lpstr>       ปัจจัยที่ก่อให้เกิดการทุจริต</vt:lpstr>
      <vt:lpstr>การติดสินบน (Kickbacks)</vt:lpstr>
      <vt:lpstr>รูปแบบติดสินบน (Kickbacks)</vt:lpstr>
      <vt:lpstr>Slide 9</vt:lpstr>
      <vt:lpstr>3.การทุจริตในขั้นตอนการจัดซื้อจัดจ้าง และสัญญาณบอกเหตุ</vt:lpstr>
      <vt:lpstr>การมีส่วนได้ส่วนเสีย ในผลประโยชน์</vt:lpstr>
      <vt:lpstr>Slide 12</vt:lpstr>
      <vt:lpstr>3.1 ขั้นตอนการจัดหา</vt:lpstr>
      <vt:lpstr>3.1.1 การจัดซื้อจัดจ้างที่ไม่จำเป็น</vt:lpstr>
      <vt:lpstr>3.1.2 ทุจริตโดย การกำหนด  TOR /SPEC.</vt:lpstr>
      <vt:lpstr>3.1.3 การกีดกัน ผู้เสนอราคารายอื่น</vt:lpstr>
      <vt:lpstr>3.1.4 การซื้อตรงรายเดิม (Sole Source Award or Direct Contract) โดยไม่มีเหตุผลสมควร</vt:lpstr>
      <vt:lpstr>3.1.5 การรั่วไหลของข้อมูลการประกวดราคา</vt:lpstr>
      <vt:lpstr>3.1.6 การแยก จัดซื้อจัดจ้าง โดยไม่มีเหตุผลสมควร</vt:lpstr>
      <vt:lpstr>3.1.7  การฮั้วประมูล (Bid Rigging)</vt:lpstr>
      <vt:lpstr>Slide 21</vt:lpstr>
      <vt:lpstr>3.1.8 การฉ้อโกง การประกวดราคา</vt:lpstr>
      <vt:lpstr>3.1.9 ผู้ค้าที่ไม่มีตัวตน (Phantom Vending)</vt:lpstr>
      <vt:lpstr>3.1.10 การเสนอราคา ที่ไม่เหมาะสม</vt:lpstr>
      <vt:lpstr>3.1.11 จัดซื้อโดยอ้างเพื่อใช้งานส่วนตัว หรือ  เพื่อนำไปขายต่อ</vt:lpstr>
      <vt:lpstr>3.2 การบริหารสัญญา</vt:lpstr>
      <vt:lpstr>3.2.1 ผู้ควบคุมงาน / ผู้ตรวจรับ /ผู้ทดสอบ เอื้อคู่สัญญา เพื่อช่วยให้ผ่านการตรวจรับ</vt:lpstr>
      <vt:lpstr>3.2.2 แก้ไขเปลี่ยนแปลงสัญญาโดยไม่มีเหตุผลสมควร (Change Order Abuse)</vt:lpstr>
      <vt:lpstr>3.3 การส่งมอบงาน</vt:lpstr>
      <vt:lpstr>3.3.1 การส่งมอบงาน ไม่เป็นไปตาม  TOR  / SPEC.</vt:lpstr>
      <vt:lpstr>3.3.2  การสับเปลี่ยนสินค้า</vt:lpstr>
      <vt:lpstr>3.3.3 การแจ้ง/รายงาน ข้อมูลเท็จ</vt:lpstr>
      <vt:lpstr>3.4 การเบิกจ่ายค่างาน</vt:lpstr>
      <vt:lpstr>3.4.1 ใบแจ้งหนี้ปลอม ใบแจ้งหนี้สูงเกินจริง ใบแจ้งหนี้ซ้ำซ้อน</vt:lpstr>
      <vt:lpstr>3.4.2 กรณีทุจริต การขอเบิกค่างาน</vt:lpstr>
      <vt:lpstr>3.4.3 นำพัสดุคงเหลือ ไปใช้ส่วนตัว/จำหน่าย</vt:lpstr>
      <vt:lpstr>3.5 หลักประกัน</vt:lpstr>
      <vt:lpstr>3.5.1 หลักประกันหมดอายุ ไม่ครอบคลุมวงเงินค้ำประกัน</vt:lpstr>
      <vt:lpstr>3.5.2 คืนหลักประกันโดยไม่มีหลักฐาน การตรวจสอบผลงาน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FRAUD</dc:title>
  <dc:creator>user</dc:creator>
  <cp:lastModifiedBy>chutimal</cp:lastModifiedBy>
  <cp:revision>193</cp:revision>
  <cp:lastPrinted>2016-02-17T07:12:35Z</cp:lastPrinted>
  <dcterms:created xsi:type="dcterms:W3CDTF">2015-02-05T09:20:45Z</dcterms:created>
  <dcterms:modified xsi:type="dcterms:W3CDTF">2016-06-08T07:22:48Z</dcterms:modified>
</cp:coreProperties>
</file>