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263" r:id="rId2"/>
    <p:sldId id="276" r:id="rId3"/>
    <p:sldId id="264" r:id="rId4"/>
    <p:sldId id="267" r:id="rId5"/>
    <p:sldId id="268" r:id="rId6"/>
    <p:sldId id="279" r:id="rId7"/>
    <p:sldId id="270" r:id="rId8"/>
    <p:sldId id="271" r:id="rId9"/>
    <p:sldId id="277" r:id="rId10"/>
    <p:sldId id="278" r:id="rId11"/>
    <p:sldId id="258" r:id="rId12"/>
    <p:sldId id="273" r:id="rId13"/>
    <p:sldId id="275" r:id="rId14"/>
    <p:sldId id="280" r:id="rId15"/>
    <p:sldId id="281" r:id="rId16"/>
    <p:sldId id="259" r:id="rId17"/>
    <p:sldId id="260" r:id="rId18"/>
    <p:sldId id="261" r:id="rId19"/>
    <p:sldId id="262" r:id="rId20"/>
    <p:sldId id="282" r:id="rId21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FF00"/>
    <a:srgbClr val="6600CC"/>
    <a:srgbClr val="9C9CC5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707" autoAdjust="0"/>
  </p:normalViewPr>
  <p:slideViewPr>
    <p:cSldViewPr snapToGrid="0">
      <p:cViewPr varScale="1">
        <p:scale>
          <a:sx n="86" d="100"/>
          <a:sy n="8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829A4-3781-4382-91A3-3E09BDD7B1F4}" type="datetimeFigureOut">
              <a:rPr lang="th-TH" smtClean="0"/>
              <a:t>08/06/59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7CC4-7868-4380-A9BA-76F60688EB0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DCE98-DCA1-4158-B0EA-56F5C8FD5D51}" type="datetimeFigureOut">
              <a:rPr lang="th-TH" smtClean="0"/>
              <a:pPr/>
              <a:t>08/06/59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0A248-0C5F-4645-882D-665BF70F60D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3348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0A248-0C5F-4645-882D-665BF70F60D9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21580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683C8F3-BB88-4E9B-872C-2060FBE77976}" type="slidenum">
              <a:rPr lang="en-US" alt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18</a:t>
            </a:fld>
            <a:endParaRPr lang="en-US" alt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94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ADB1D7EB-70BB-4666-8038-F73E67287EE5}" type="slidenum">
              <a:rPr lang="en-US" alt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19</a:t>
            </a:fld>
            <a:endParaRPr lang="en-US" alt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78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>
            <a:solidFill>
              <a:srgbClr val="000000"/>
            </a:solidFill>
            <a:miter lim="800000"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xfrm>
            <a:off x="703920" y="5278018"/>
            <a:ext cx="5629017" cy="4998321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en-US" smtClean="0"/>
              <a:t>To view this presentation, first, turn up your volume and second, launch the self-running slide show.</a:t>
            </a:r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986154" y="10553622"/>
            <a:ext cx="3049536" cy="5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2A7ED3A-348B-4758-8DF9-A475D4821B42}" type="slidenum">
              <a:rPr lang="en-US" sz="1200">
                <a:latin typeface="Calibri" pitchFamily="34" charset="0"/>
                <a:cs typeface="Arial" pitchFamily="34" charset="0"/>
              </a:rPr>
              <a:pPr algn="r" defTabSz="914400" eaLnBrk="1" hangingPunct="1"/>
              <a:t>4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29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>
            <a:solidFill>
              <a:srgbClr val="000000"/>
            </a:solidFill>
            <a:miter lim="800000"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xfrm>
            <a:off x="703920" y="5278018"/>
            <a:ext cx="5629017" cy="4998321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en-US" smtClean="0"/>
              <a:t>To view this presentation, first, turn up your volume and second, launch the self-running slide show.</a:t>
            </a: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986154" y="10553622"/>
            <a:ext cx="3049536" cy="5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262C6A8-67C6-4B4A-B34E-462511339FF4}" type="slidenum">
              <a:rPr lang="en-US" sz="1200">
                <a:latin typeface="Calibri" pitchFamily="34" charset="0"/>
                <a:cs typeface="Arial" pitchFamily="34" charset="0"/>
              </a:rPr>
              <a:pPr algn="r" defTabSz="914400" eaLnBrk="1" hangingPunct="1"/>
              <a:t>5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9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>
            <a:solidFill>
              <a:srgbClr val="000000"/>
            </a:solidFill>
            <a:miter lim="800000"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xfrm>
            <a:off x="703920" y="5278018"/>
            <a:ext cx="5629017" cy="4998321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en-US" smtClean="0"/>
              <a:t>To view this presentation, first, turn up your volume and second, launch the self-running slide show.</a:t>
            </a: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986154" y="10553622"/>
            <a:ext cx="3049536" cy="5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117FACDC-C3AB-4E85-8980-D742D3F149A4}" type="slidenum">
              <a:rPr lang="en-US" sz="1200">
                <a:latin typeface="Calibri" pitchFamily="34" charset="0"/>
                <a:cs typeface="Arial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03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>
            <a:solidFill>
              <a:srgbClr val="000000"/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703920" y="5278018"/>
            <a:ext cx="5629017" cy="4998321"/>
          </a:xfrm>
          <a:noFill/>
        </p:spPr>
        <p:txBody>
          <a:bodyPr lIns="91440" tIns="45720" rIns="91440" bIns="45720"/>
          <a:lstStyle/>
          <a:p>
            <a:pPr defTabSz="914400" eaLnBrk="1" hangingPunct="1"/>
            <a:r>
              <a:rPr lang="en-US" smtClean="0"/>
              <a:t>To view this presentation, first, turn up your volume and second, launch the self-running slide show.</a:t>
            </a: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986154" y="10553622"/>
            <a:ext cx="3049536" cy="5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18AF37D2-7F4D-46D0-A446-AB8FCB21737A}" type="slidenum">
              <a:rPr lang="en-US" sz="1200">
                <a:latin typeface="Calibri" pitchFamily="34" charset="0"/>
                <a:cs typeface="Arial" pitchFamily="34" charset="0"/>
              </a:rPr>
              <a:pPr algn="r" defTabSz="914400" eaLnBrk="1" hangingPunct="1"/>
              <a:t>8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53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3DF487-B361-4CD4-89A9-1D18A7BDE2B6}" type="slidenum">
              <a:rPr lang="en-US"/>
              <a:pPr/>
              <a:t>10</a:t>
            </a:fld>
            <a:endParaRPr lang="en-US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3987715" y="10552758"/>
            <a:ext cx="3049139" cy="55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048" tIns="49524" rIns="99048" bIns="49524" anchor="b"/>
          <a:lstStyle/>
          <a:p>
            <a:pPr algn="r"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</a:pPr>
            <a:fld id="{2903BFA2-33D2-40C4-B536-482AE12B51F8}" type="slidenum">
              <a:rPr lang="en-US" sz="1300">
                <a:solidFill>
                  <a:srgbClr val="000000"/>
                </a:solidFill>
                <a:latin typeface="Calibri" pitchFamily="32" charset="0"/>
                <a:cs typeface="Cordia New" pitchFamily="32" charset="-34"/>
              </a:rPr>
              <a:pPr algn="r">
                <a:tabLst>
                  <a:tab pos="0" algn="l"/>
                  <a:tab pos="990478" algn="l"/>
                  <a:tab pos="1980956" algn="l"/>
                  <a:tab pos="2971434" algn="l"/>
                  <a:tab pos="3961912" algn="l"/>
                  <a:tab pos="4952390" algn="l"/>
                  <a:tab pos="5942868" algn="l"/>
                  <a:tab pos="6933347" algn="l"/>
                  <a:tab pos="7923825" algn="l"/>
                  <a:tab pos="8914303" algn="l"/>
                  <a:tab pos="9904781" algn="l"/>
                  <a:tab pos="10895259" algn="l"/>
                </a:tabLst>
              </a:pPr>
              <a:t>10</a:t>
            </a:fld>
            <a:endParaRPr lang="en-US" sz="1300">
              <a:solidFill>
                <a:srgbClr val="000000"/>
              </a:solidFill>
              <a:latin typeface="Calibri" pitchFamily="32" charset="0"/>
              <a:cs typeface="Cordia New" pitchFamily="32" charset="-34"/>
            </a:endParaRPr>
          </a:p>
        </p:txBody>
      </p:sp>
      <p:sp>
        <p:nvSpPr>
          <p:cNvPr id="1341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4538" y="836613"/>
            <a:ext cx="5549900" cy="4164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522" y="5276380"/>
            <a:ext cx="5631454" cy="500456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2880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75B3F-650F-4DE3-BB1C-435AF39C9F14}" type="slidenum">
              <a:rPr lang="en-US"/>
              <a:pPr/>
              <a:t>11</a:t>
            </a:fld>
            <a:endParaRPr lang="en-US"/>
          </a:p>
        </p:txBody>
      </p:sp>
      <p:sp>
        <p:nvSpPr>
          <p:cNvPr id="210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4538" y="836613"/>
            <a:ext cx="5548312" cy="416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167" y="5276380"/>
            <a:ext cx="5629810" cy="500456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537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DF7B831F-8CB0-487D-B36A-68DBB4B433D3}" type="slidenum">
              <a:rPr lang="en-US" alt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16</a:t>
            </a:fld>
            <a:endParaRPr lang="en-US" alt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8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B59308A0-AEE0-4AE6-8A2B-4DBADA0059CA}" type="slidenum">
              <a:rPr lang="en-US" altLang="th-TH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17</a:t>
            </a:fld>
            <a:endParaRPr lang="en-US" altLang="th-TH" sz="1200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74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7CC6-74BB-41D9-8BD9-45A672A97D3B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054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4584-43D8-493E-A324-F28A19A2E37C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3639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80A7-303E-42F1-B111-BFBC5B7BDD64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6214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1DCF-6CDE-420C-9D82-956EAA6FDF0B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7815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E93-2412-49B1-841C-2E273371FD45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3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7505-2248-46BC-BF17-A393AAF99F73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564425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11E0-A651-4A02-8A21-F887E4A7CFCC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983911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86F6-471C-49D7-A000-0A115B136DCC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7368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DE2-B7FF-4393-95F8-7D0F4F94B5CF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3081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2AD22A9-628C-43CE-BDDE-E36A5366026B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588669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D18-E714-407A-A347-B0D5A78071FE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9537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F14166-42D7-4232-B78F-917CCD852732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72FEA4-267C-4919-882D-08CD77976E88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654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021" y="343139"/>
            <a:ext cx="1062263" cy="120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7147" y="943310"/>
            <a:ext cx="67889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การตรวจประเมินภายในองค์กร</a:t>
            </a:r>
          </a:p>
          <a:p>
            <a:pPr algn="ctr">
              <a:defRPr/>
            </a:pPr>
            <a:r>
              <a:rPr lang="th-TH" sz="5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ตามแนวทางระบบประเมินคุณภาพรัฐวิสาหกิจ (</a:t>
            </a:r>
            <a:r>
              <a:rPr lang="en-US" sz="5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SEPA</a:t>
            </a:r>
            <a:r>
              <a:rPr lang="th-TH" sz="5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6406" y="3786321"/>
            <a:ext cx="326721" cy="379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723" y="4506838"/>
            <a:ext cx="2032206" cy="14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0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34128" y="2484164"/>
            <a:ext cx="6282929" cy="3473054"/>
            <a:chOff x="204" y="497"/>
            <a:chExt cx="5277" cy="291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t="4928"/>
            <a:stretch/>
          </p:blipFill>
          <p:spPr bwMode="auto">
            <a:xfrm>
              <a:off x="578" y="497"/>
              <a:ext cx="4903" cy="29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15" name="Oval 3"/>
            <p:cNvSpPr>
              <a:spLocks noChangeArrowheads="1"/>
            </p:cNvSpPr>
            <p:nvPr/>
          </p:nvSpPr>
          <p:spPr bwMode="auto">
            <a:xfrm>
              <a:off x="204" y="812"/>
              <a:ext cx="266" cy="265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500">
                  <a:solidFill>
                    <a:srgbClr val="FFFFFF"/>
                  </a:solidFill>
                  <a:latin typeface="Arial Unicode MS" pitchFamily="32" charset="0"/>
                  <a:cs typeface="Arial Unicode MS" pitchFamily="32" charset="0"/>
                </a:rPr>
                <a:t>1</a:t>
              </a:r>
            </a:p>
          </p:txBody>
        </p:sp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04" y="1450"/>
              <a:ext cx="266" cy="265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500">
                  <a:solidFill>
                    <a:srgbClr val="FFFFFF"/>
                  </a:solidFill>
                  <a:latin typeface="Arial Unicode MS" pitchFamily="32" charset="0"/>
                  <a:cs typeface="Arial Unicode MS" pitchFamily="32" charset="0"/>
                </a:rPr>
                <a:t>2</a:t>
              </a:r>
            </a:p>
          </p:txBody>
        </p:sp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204" y="2405"/>
              <a:ext cx="266" cy="265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67500" tIns="35100" rIns="67500" bIns="35100" anchor="ctr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500">
                  <a:latin typeface="Arial Unicode MS" pitchFamily="32" charset="0"/>
                  <a:cs typeface="Arial Unicode MS" pitchFamily="32" charset="0"/>
                </a:rPr>
                <a:t>3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658" y="2998"/>
              <a:ext cx="372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67500" tIns="35100" rIns="67500" bIns="3510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200" b="1" dirty="0">
                  <a:solidFill>
                    <a:srgbClr val="FF0000"/>
                  </a:solidFill>
                  <a:latin typeface="Arial Unicode MS" pitchFamily="32" charset="0"/>
                  <a:cs typeface="Arial Unicode MS" pitchFamily="32" charset="0"/>
                </a:rPr>
                <a:t>40%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2667" y="1485"/>
              <a:ext cx="372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67500" tIns="35100" rIns="67500" bIns="3510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th-TH" sz="1200" b="1" dirty="0">
                  <a:solidFill>
                    <a:srgbClr val="FF0000"/>
                  </a:solidFill>
                  <a:latin typeface="Arial Unicode MS" pitchFamily="32" charset="0"/>
                  <a:cs typeface="Arial Unicode MS" pitchFamily="32" charset="0"/>
                </a:rPr>
                <a:t>6</a:t>
              </a:r>
              <a:r>
                <a:rPr lang="en-US" sz="1200" b="1" dirty="0">
                  <a:solidFill>
                    <a:srgbClr val="FF0000"/>
                  </a:solidFill>
                  <a:latin typeface="Arial Unicode MS" pitchFamily="32" charset="0"/>
                  <a:cs typeface="Arial Unicode MS" pitchFamily="32" charset="0"/>
                </a:rPr>
                <a:t>0%</a:t>
              </a:r>
            </a:p>
          </p:txBody>
        </p:sp>
      </p:grp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134772" y="4309393"/>
            <a:ext cx="2376488" cy="1647825"/>
          </a:xfrm>
          <a:prstGeom prst="rect">
            <a:avLst/>
          </a:prstGeom>
          <a:noFill/>
          <a:ln w="7632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sz="210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126146" y="2170919"/>
            <a:ext cx="2376488" cy="2121363"/>
          </a:xfrm>
          <a:prstGeom prst="rect">
            <a:avLst/>
          </a:prstGeom>
          <a:noFill/>
          <a:ln w="76320">
            <a:solidFill>
              <a:srgbClr val="EF8C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sz="2100"/>
          </a:p>
        </p:txBody>
      </p:sp>
      <p:sp>
        <p:nvSpPr>
          <p:cNvPr id="3" name="TextBox 2"/>
          <p:cNvSpPr txBox="1"/>
          <p:nvPr/>
        </p:nvSpPr>
        <p:spPr>
          <a:xfrm>
            <a:off x="2230098" y="1252199"/>
            <a:ext cx="187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PA</a:t>
            </a:r>
            <a:endParaRPr lang="th-TH" sz="6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3290" y="1529679"/>
            <a:ext cx="2277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cs typeface="+mj-cs"/>
              </a:rPr>
              <a:t>+</a:t>
            </a:r>
            <a:endParaRPr lang="th-TH" sz="44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9444" y="1195788"/>
            <a:ext cx="99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</a:rPr>
              <a:t>50 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5594" y="4197956"/>
            <a:ext cx="11386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SEPA</a:t>
            </a:r>
            <a:r>
              <a:rPr lang="th-TH" b="1" dirty="0" smtClean="0">
                <a:solidFill>
                  <a:srgbClr val="0000FF"/>
                </a:solidFill>
              </a:rPr>
              <a:t>หมวด </a:t>
            </a:r>
          </a:p>
          <a:p>
            <a:pPr algn="ctr"/>
            <a:r>
              <a:rPr lang="th-TH" b="1" dirty="0" smtClean="0">
                <a:solidFill>
                  <a:srgbClr val="0000FF"/>
                </a:solidFill>
              </a:rPr>
              <a:t>1-6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</a:rPr>
              <a:t>50 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17057" y="4755877"/>
            <a:ext cx="504652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Arrow 15"/>
          <p:cNvSpPr/>
          <p:nvPr/>
        </p:nvSpPr>
        <p:spPr>
          <a:xfrm>
            <a:off x="7544069" y="1672842"/>
            <a:ext cx="504652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4999941" y="826666"/>
            <a:ext cx="2502693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bg1"/>
                </a:solidFill>
              </a:rPr>
              <a:t>การดำเนินการตามนโยบาย</a:t>
            </a:r>
            <a:endParaRPr lang="th-TH" sz="32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5485" y="2165683"/>
            <a:ext cx="246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</a:rPr>
              <a:t>ผลลัพธ์ </a:t>
            </a:r>
            <a:r>
              <a:rPr lang="en-US" sz="2400" b="1" dirty="0" smtClean="0">
                <a:solidFill>
                  <a:srgbClr val="0000FF"/>
                </a:solidFill>
              </a:rPr>
              <a:t>: SEPA </a:t>
            </a:r>
            <a:r>
              <a:rPr lang="th-TH" sz="2000" b="1" dirty="0" smtClean="0">
                <a:solidFill>
                  <a:srgbClr val="0000FF"/>
                </a:solidFill>
              </a:rPr>
              <a:t>หมวด  </a:t>
            </a:r>
            <a:r>
              <a:rPr lang="th-TH" sz="2000" b="1" dirty="0">
                <a:solidFill>
                  <a:srgbClr val="0000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459411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3"/>
          <a:srcRect t="8137"/>
          <a:stretch/>
        </p:blipFill>
        <p:spPr bwMode="auto">
          <a:xfrm>
            <a:off x="172528" y="1242204"/>
            <a:ext cx="8626415" cy="403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27007" y="291033"/>
            <a:ext cx="8613476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 anchor="ctr"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r>
              <a:rPr lang="th-TH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32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th-TH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</a:t>
            </a:r>
            <a:r>
              <a:rPr lang="th-TH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การประเมินผลการดำเนินการตามระบบ 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 </a:t>
            </a:r>
            <a:r>
              <a:rPr lang="th-TH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2556</a:t>
            </a:r>
            <a:endParaRPr 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5373287"/>
            <a:ext cx="9119263" cy="90188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sz="1800" b="1" dirty="0" smtClean="0">
                <a:latin typeface="TH SarabunPSK" pitchFamily="32" charset="0"/>
              </a:rPr>
              <a:t>  OPR</a:t>
            </a:r>
            <a:r>
              <a:rPr lang="en-US" sz="1800" b="1" dirty="0">
                <a:latin typeface="TH SarabunPSK" pitchFamily="32" charset="0"/>
              </a:rPr>
              <a:t>:  Organizational Performance Report </a:t>
            </a:r>
            <a:r>
              <a:rPr lang="th-TH" sz="1800" b="1" dirty="0">
                <a:latin typeface="TH SarabunPSK" pitchFamily="32" charset="0"/>
              </a:rPr>
              <a:t>รายงานผลการดำเนินการขององค์การ</a:t>
            </a:r>
          </a:p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sz="1800" b="1" dirty="0" smtClean="0">
                <a:latin typeface="TH SarabunPSK" pitchFamily="32" charset="0"/>
              </a:rPr>
              <a:t>  SAR:  </a:t>
            </a:r>
            <a:r>
              <a:rPr lang="en-US" sz="1800" b="1" dirty="0">
                <a:latin typeface="TH SarabunPSK" pitchFamily="32" charset="0"/>
              </a:rPr>
              <a:t>Self Assessment Report </a:t>
            </a:r>
            <a:r>
              <a:rPr lang="th-TH" sz="1800" b="1" dirty="0">
                <a:latin typeface="TH SarabunPSK" pitchFamily="32" charset="0"/>
              </a:rPr>
              <a:t>รายงานผลการตรวจประเมินตนเอง (ตรวจประเมินจาก </a:t>
            </a:r>
            <a:r>
              <a:rPr lang="en-US" sz="1800" b="1" dirty="0">
                <a:latin typeface="TH SarabunPSK" pitchFamily="32" charset="0"/>
              </a:rPr>
              <a:t>OPR)</a:t>
            </a:r>
            <a:r>
              <a:rPr lang="th-TH" sz="1800" b="1" dirty="0">
                <a:latin typeface="TH SarabunPSK" pitchFamily="32" charset="0"/>
              </a:rPr>
              <a:t>  โดยผู้ตรวจประเมินภายในองค์การ</a:t>
            </a:r>
            <a:br>
              <a:rPr lang="th-TH" sz="1800" b="1" dirty="0">
                <a:latin typeface="TH SarabunPSK" pitchFamily="32" charset="0"/>
              </a:rPr>
            </a:br>
            <a:r>
              <a:rPr lang="th-TH" sz="1800" b="1" dirty="0">
                <a:latin typeface="TH SarabunPSK" pitchFamily="32" charset="0"/>
              </a:rPr>
              <a:t>           เพื่อหาจุดแข็ง (</a:t>
            </a:r>
            <a:r>
              <a:rPr lang="en-US" sz="1800" b="1" dirty="0">
                <a:latin typeface="TH SarabunPSK" pitchFamily="32" charset="0"/>
              </a:rPr>
              <a:t>Strength) </a:t>
            </a:r>
            <a:r>
              <a:rPr lang="th-TH" sz="1800" b="1" dirty="0">
                <a:latin typeface="TH SarabunPSK" pitchFamily="32" charset="0"/>
              </a:rPr>
              <a:t>และโอกาสในการปรับปรุง</a:t>
            </a:r>
            <a:r>
              <a:rPr lang="en-US" sz="1800" b="1" dirty="0">
                <a:latin typeface="TH SarabunPSK" pitchFamily="32" charset="0"/>
              </a:rPr>
              <a:t> (Opportunity for Improvement)                  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70631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58" y="2743199"/>
            <a:ext cx="7886700" cy="16361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ปัจจัยความสำเร็จ คือ</a:t>
            </a:r>
            <a:b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1.การกำหนดผู้รับผิดชอบ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2.การติดตามประเมินผล</a:t>
            </a:r>
            <a:endParaRPr lang="th-TH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38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00" y="2359763"/>
            <a:ext cx="7543800" cy="774445"/>
          </a:xfrm>
        </p:spPr>
        <p:txBody>
          <a:bodyPr>
            <a:normAutofit/>
          </a:bodyPr>
          <a:lstStyle/>
          <a:p>
            <a:pPr algn="ctr"/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1.การกำหนดผู้รับผิดชอบ</a:t>
            </a:r>
            <a:endParaRPr lang="th-TH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159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192" t="15043" r="25337" b="19231"/>
          <a:stretch/>
        </p:blipFill>
        <p:spPr>
          <a:xfrm>
            <a:off x="0" y="112144"/>
            <a:ext cx="9083615" cy="61592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225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7923"/>
            <a:ext cx="7543800" cy="553916"/>
          </a:xfrm>
        </p:spPr>
        <p:txBody>
          <a:bodyPr>
            <a:normAutofit/>
          </a:bodyPr>
          <a:lstStyle/>
          <a:p>
            <a:pPr algn="ctr"/>
            <a:r>
              <a:rPr lang="th-TH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อำนาจหน้าที่</a:t>
            </a:r>
            <a:endParaRPr lang="th-TH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04" t="14478" r="24880" b="18684"/>
          <a:stretch/>
        </p:blipFill>
        <p:spPr>
          <a:xfrm>
            <a:off x="0" y="756139"/>
            <a:ext cx="9144000" cy="61018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423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288" y="5891213"/>
            <a:ext cx="9144000" cy="4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0" y="2407377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h-TH" sz="4800" b="1" dirty="0" smtClean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2.การ</a:t>
            </a:r>
            <a:r>
              <a:rPr lang="th-TH" sz="48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ติดตาม</a:t>
            </a:r>
            <a:r>
              <a:rPr lang="th-TH" sz="4800" b="1" dirty="0" smtClean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ประเมินผล</a:t>
            </a:r>
            <a:endParaRPr lang="en-US" sz="5400" b="1" dirty="0">
              <a:solidFill>
                <a:srgbClr val="0000FF"/>
              </a:solidFill>
              <a:latin typeface="TH SarabunPSK" panose="020B0500040200020003" pitchFamily="34" charset="-34"/>
              <a:ea typeface="Arial Unicode MS" panose="020B0604020202020204" pitchFamily="34" charset="-128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4288" y="5526880"/>
            <a:ext cx="9144000" cy="675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696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288" y="5891213"/>
            <a:ext cx="9144000" cy="4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77467" y="362309"/>
            <a:ext cx="8284323" cy="11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ประชุมคณะกรรมการนโยบาย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บริหารจัดการคุณภาพทั่วทั้งองค์การ </a:t>
            </a:r>
            <a:endParaRPr lang="th-TH" sz="3200" b="1" dirty="0" smtClean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141" y="2186572"/>
            <a:ext cx="88151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  <a:tab pos="921068" algn="l"/>
                <a:tab pos="1028700" algn="l"/>
                <a:tab pos="1085850" algn="l"/>
                <a:tab pos="1143000" algn="l"/>
                <a:tab pos="1200150" algn="l"/>
              </a:tabLst>
              <a:defRPr/>
            </a:pP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เรื่องที่ประธานแจ้งเพื่อทราบ</a:t>
            </a:r>
          </a:p>
          <a:p>
            <a:pPr>
              <a:tabLst>
                <a:tab pos="714375" algn="l"/>
                <a:tab pos="921068" algn="l"/>
                <a:tab pos="1028700" algn="l"/>
                <a:tab pos="1085850" algn="l"/>
                <a:tab pos="1143000" algn="l"/>
                <a:tab pos="1200150" algn="l"/>
              </a:tabLst>
              <a:defRPr/>
            </a:pP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ผลคะแนน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SEPA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จากการตรวจประเมินของ </a:t>
            </a:r>
            <a:r>
              <a:rPr lang="th-TH" sz="2100" b="1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สคร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IRDP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2558</a:t>
            </a:r>
          </a:p>
          <a:p>
            <a:pPr>
              <a:tabLst>
                <a:tab pos="714375" algn="l"/>
                <a:tab pos="921068" algn="l"/>
                <a:tab pos="1028700" algn="l"/>
                <a:tab pos="1085850" algn="l"/>
                <a:tab pos="1143000" algn="l"/>
                <a:tab pos="1200150" algn="l"/>
              </a:tabLst>
              <a:defRPr/>
            </a:pP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1.2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ผลคะแนน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SEPA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เทียบกับการตั้งเป้าหมาย ปี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2558</a:t>
            </a:r>
            <a:endParaRPr lang="th-TH" sz="21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714375" algn="l"/>
                <a:tab pos="921068" algn="l"/>
                <a:tab pos="1085850" algn="l"/>
                <a:tab pos="1143000" algn="l"/>
                <a:tab pos="1200150" algn="l"/>
              </a:tabLst>
              <a:defRPr/>
            </a:pP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21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รับรองรายงานการประชุม</a:t>
            </a:r>
          </a:p>
          <a:p>
            <a:pPr>
              <a:tabLst>
                <a:tab pos="911543" algn="l"/>
                <a:tab pos="1215390" algn="l"/>
              </a:tabLst>
              <a:defRPr/>
            </a:pP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	 -</a:t>
            </a:r>
          </a:p>
          <a:p>
            <a:pPr>
              <a:tabLst>
                <a:tab pos="714375" algn="l"/>
                <a:tab pos="921068" algn="l"/>
                <a:tab pos="1085850" algn="l"/>
                <a:tab pos="1143000" algn="l"/>
                <a:tab pos="1200150" algn="l"/>
              </a:tabLst>
              <a:defRPr/>
            </a:pP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เรื่องเสนอเพื่อทราบ</a:t>
            </a:r>
            <a:endParaRPr lang="en-US" sz="21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911543" algn="l"/>
                <a:tab pos="1215390" algn="l"/>
              </a:tabLst>
              <a:defRPr/>
            </a:pP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3.1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AAR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 คลบ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</a:p>
          <a:p>
            <a:pPr>
              <a:tabLst>
                <a:tab pos="709613" algn="l"/>
                <a:tab pos="907256" algn="l"/>
                <a:tab pos="1028700" algn="l"/>
                <a:tab pos="1085850" algn="l"/>
                <a:tab pos="1147763" algn="l"/>
                <a:tab pos="1200150" algn="l"/>
              </a:tabLst>
              <a:defRPr/>
            </a:pP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21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เรื่องเสนอเพื่อพิจารณา</a:t>
            </a:r>
            <a:endParaRPr lang="en-US" sz="21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709613" algn="l"/>
                <a:tab pos="907256" algn="l"/>
                <a:tab pos="1028700" algn="l"/>
                <a:tab pos="1085850" algn="l"/>
                <a:tab pos="1147763" algn="l"/>
                <a:tab pos="1200150" algn="l"/>
              </a:tabLst>
              <a:defRPr/>
            </a:pP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	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4.1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การกำหนดเป้าหมายคะแนน 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SEPA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2559</a:t>
            </a:r>
          </a:p>
          <a:p>
            <a:pPr>
              <a:tabLst>
                <a:tab pos="709613" algn="l"/>
                <a:tab pos="907256" algn="l"/>
                <a:tab pos="1028700" algn="l"/>
                <a:tab pos="1085850" algn="l"/>
                <a:tab pos="1147763" algn="l"/>
                <a:tab pos="1200150" algn="l"/>
              </a:tabLst>
              <a:defRPr/>
            </a:pP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  <a:r>
              <a:rPr lang="th-TH" sz="21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4.2 แนว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ทางการปรับปรุงและพัฒนา</a:t>
            </a:r>
          </a:p>
          <a:p>
            <a:pPr>
              <a:tabLst>
                <a:tab pos="709613" algn="l"/>
                <a:tab pos="907256" algn="l"/>
                <a:tab pos="1028700" algn="l"/>
                <a:tab pos="1085850" algn="l"/>
                <a:tab pos="1147763" algn="l"/>
                <a:tab pos="1200150" algn="l"/>
              </a:tabLst>
              <a:defRPr/>
            </a:pP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5. </a:t>
            </a:r>
            <a:r>
              <a:rPr lang="th-TH" sz="21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เรื่องอื่นๆ	</a:t>
            </a:r>
          </a:p>
          <a:p>
            <a:pPr>
              <a:tabLst>
                <a:tab pos="709613" algn="l"/>
                <a:tab pos="907256" algn="l"/>
                <a:tab pos="1028700" algn="l"/>
                <a:tab pos="1085850" algn="l"/>
                <a:tab pos="1147763" algn="l"/>
                <a:tab pos="1200150" algn="l"/>
              </a:tabLst>
              <a:defRPr/>
            </a:pPr>
            <a:r>
              <a:rPr lang="th-TH" sz="2100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	</a:t>
            </a:r>
          </a:p>
        </p:txBody>
      </p:sp>
      <p:sp>
        <p:nvSpPr>
          <p:cNvPr id="2" name="Rectangle 1"/>
          <p:cNvSpPr/>
          <p:nvPr/>
        </p:nvSpPr>
        <p:spPr>
          <a:xfrm>
            <a:off x="844025" y="1747417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วาระการประชุม</a:t>
            </a:r>
            <a:endParaRPr lang="en-US" sz="2400" b="1" dirty="0">
              <a:latin typeface="TH SarabunPSK" panose="020B0500040200020003" pitchFamily="34" charset="-34"/>
              <a:ea typeface="Arial Unicode MS" panose="020B0604020202020204" pitchFamily="34" charset="-128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94965"/>
            <a:ext cx="914400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350" dirty="0"/>
              <a:t>EGAT TQM Office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534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288" y="5891213"/>
            <a:ext cx="9144000" cy="4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023937" y="539071"/>
            <a:ext cx="824685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i="1" dirty="0">
                <a:solidFill>
                  <a:srgbClr val="0000FF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1. เรื่องที่ประธานแจ้งเพื่อทราบ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4288" y="5526881"/>
            <a:ext cx="914400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350" dirty="0"/>
              <a:t>EGAT TQM Office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9569" y="1576388"/>
            <a:ext cx="7824788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7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ผลคะแนน 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SEPA </a:t>
            </a:r>
            <a:r>
              <a:rPr lang="th-TH" sz="27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จากการตรวจประเมินของ </a:t>
            </a:r>
            <a:r>
              <a:rPr lang="th-TH" sz="2700" b="1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สคร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sz="27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 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IRDP </a:t>
            </a:r>
            <a:r>
              <a:rPr lang="th-TH" sz="27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2558</a:t>
            </a:r>
            <a:endParaRPr lang="th-TH" sz="2700" b="1" dirty="0"/>
          </a:p>
        </p:txBody>
      </p:sp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42"/>
          <a:stretch>
            <a:fillRect/>
          </a:stretch>
        </p:blipFill>
        <p:spPr bwMode="auto">
          <a:xfrm>
            <a:off x="1023937" y="2101454"/>
            <a:ext cx="7254479" cy="33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28247" y="2462213"/>
            <a:ext cx="389334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297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288" y="5891213"/>
            <a:ext cx="9144000" cy="4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-14288" y="5526881"/>
            <a:ext cx="914400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350" dirty="0"/>
              <a:t>EGAT TQM Office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1814" y="1264510"/>
            <a:ext cx="586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ผลคะแนน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SEPA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เทียบกับการตั้งเป้าหมาย ปี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2558</a:t>
            </a:r>
            <a:endParaRPr lang="th-TH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849356"/>
              </p:ext>
            </p:extLst>
          </p:nvPr>
        </p:nvGraphicFramePr>
        <p:xfrm>
          <a:off x="177404" y="1785673"/>
          <a:ext cx="8737997" cy="3554074"/>
        </p:xfrm>
        <a:graphic>
          <a:graphicData uri="http://schemas.openxmlformats.org/drawingml/2006/table">
            <a:tbl>
              <a:tblPr/>
              <a:tblGrid>
                <a:gridCol w="449313"/>
                <a:gridCol w="3287096"/>
                <a:gridCol w="425667"/>
                <a:gridCol w="402018"/>
                <a:gridCol w="484788"/>
                <a:gridCol w="402018"/>
                <a:gridCol w="520260"/>
                <a:gridCol w="413843"/>
                <a:gridCol w="484787"/>
                <a:gridCol w="413843"/>
                <a:gridCol w="543908"/>
                <a:gridCol w="407721"/>
                <a:gridCol w="502735"/>
              </a:tblGrid>
              <a:tr h="207218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Item</a:t>
                      </a:r>
                    </a:p>
                  </a:txBody>
                  <a:tcPr marL="6254" marR="6254" marT="6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Description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54" marR="6254" marT="6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Point</a:t>
                      </a:r>
                    </a:p>
                  </a:txBody>
                  <a:tcPr marL="6254" marR="6254" marT="6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</a:p>
                  </a:txBody>
                  <a:tcPr marL="6254" marR="6254" marT="6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</a:txBody>
                  <a:tcPr marL="6254" marR="6254" marT="6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2558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072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Target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SAR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Atual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60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Score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Point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Score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Point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Score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Point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Score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Point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Score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Point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การนำรัฐวิสาหกิจโดยผู้บริหารระดับสูง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45.5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82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การกำกับดูแลและความรับผิดชอบต่อประเทศชาติและสังคม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2.1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การจัดทำยุทธศาสตร์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การถ่ายทอดยุทธศาสตร์เพื่อนำไปปฏิบัติ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ความรู้เกี่ยวกับลูกค้าและตลาด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30.25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30.25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ความสัมพันธ์กับลูกค้า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30.25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30.25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30.25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การวัด วิเคราะห์และการปรับปรุงผลการดำเนินการ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การจัดการสารสนเทศ ความรู้และเทคโนโลยีสารสนเทศ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สภาพแวดล้อมของบุคลากร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ความผูกพันของบุคลากร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การออกแบบระบบงาน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6.2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การจัดการและการปรับปรุงกระบวนการทำงาน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36.00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8"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319.25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329.75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344.75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374.25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344.75</a:t>
                      </a:r>
                    </a:p>
                  </a:txBody>
                  <a:tcPr marL="6254" marR="6254" marT="6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148388" y="1768416"/>
            <a:ext cx="2778919" cy="35799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/>
          </a:p>
        </p:txBody>
      </p:sp>
      <p:sp>
        <p:nvSpPr>
          <p:cNvPr id="10" name="Rectangle 9"/>
          <p:cNvSpPr/>
          <p:nvPr/>
        </p:nvSpPr>
        <p:spPr>
          <a:xfrm>
            <a:off x="348021" y="400206"/>
            <a:ext cx="824685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i="1" dirty="0">
                <a:solidFill>
                  <a:srgbClr val="0000FF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1. เรื่องที่ประธานแจ้งเพื่อทราบ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700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31" t="15460" r="16477" b="15575"/>
          <a:stretch/>
        </p:blipFill>
        <p:spPr>
          <a:xfrm>
            <a:off x="0" y="810883"/>
            <a:ext cx="9144000" cy="5440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309" y="260609"/>
            <a:ext cx="857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SEPA FRAMEWORK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779499" y="337846"/>
            <a:ext cx="2320506" cy="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449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 สภาพแวดล้อมภายในองค์กร  </a:t>
            </a:r>
            <a:endParaRPr lang="th-TH" sz="1600" b="1" dirty="0" smtClean="0">
              <a:solidFill>
                <a:srgbClr val="FF0000"/>
              </a:solidFill>
              <a:latin typeface="Angsana New" pitchFamily="18" charset="-34"/>
              <a:cs typeface="FreesiaUPC" pitchFamily="34" charset="-34"/>
            </a:endParaRPr>
          </a:p>
          <a:p>
            <a:pPr algn="r">
              <a:lnSpc>
                <a:spcPts val="449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th-TH" sz="1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ความสัมพันธ์</a:t>
            </a:r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กับภายนอกองค์กร</a:t>
            </a:r>
          </a:p>
          <a:p>
            <a:pPr algn="r">
              <a:lnSpc>
                <a:spcPts val="449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 บรรยากาศด้านการแข่งขัน </a:t>
            </a:r>
            <a:endParaRPr lang="th-TH" sz="1600" b="1" dirty="0" smtClean="0">
              <a:solidFill>
                <a:srgbClr val="FF0000"/>
              </a:solidFill>
              <a:latin typeface="Angsana New" pitchFamily="18" charset="-34"/>
              <a:cs typeface="FreesiaUPC" pitchFamily="34" charset="-34"/>
            </a:endParaRPr>
          </a:p>
          <a:p>
            <a:pPr algn="r">
              <a:lnSpc>
                <a:spcPts val="449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th-TH" sz="1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บริบท</a:t>
            </a:r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ด้านยุทธศาสตร์ </a:t>
            </a:r>
            <a:endParaRPr lang="th-TH" sz="1600" b="1" dirty="0" smtClean="0">
              <a:solidFill>
                <a:srgbClr val="FF0000"/>
              </a:solidFill>
              <a:latin typeface="Angsana New" pitchFamily="18" charset="-34"/>
              <a:cs typeface="FreesiaUPC" pitchFamily="34" charset="-34"/>
            </a:endParaRPr>
          </a:p>
          <a:p>
            <a:pPr algn="r">
              <a:lnSpc>
                <a:spcPts val="449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th-TH" sz="1600" b="1" dirty="0" smtClean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ระบบ</a:t>
            </a:r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ปรับปรุงผลดำเนินการ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6619" y="3857414"/>
            <a:ext cx="1785668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และบริการ</a:t>
            </a:r>
            <a:endParaRPr lang="en-US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มุ่งเน้นลูกค้า</a:t>
            </a:r>
            <a:endParaRPr lang="en-US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และตลาด</a:t>
            </a:r>
            <a:endParaRPr lang="en-US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มุ่งเน้นบุคลากร</a:t>
            </a:r>
            <a:endParaRPr lang="en-US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</a:p>
          <a:p>
            <a:pPr marL="285750" indent="-285750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นำองค์กร</a:t>
            </a:r>
            <a:endParaRPr lang="th-TH" sz="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3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1" y="155275"/>
            <a:ext cx="9048466" cy="5583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8" y="5738712"/>
            <a:ext cx="913361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cs typeface="Cordia New" pitchFamily="34" charset="-34"/>
              </a:rPr>
              <a:t>kaewta.c@egat.co.th</a:t>
            </a:r>
            <a:endParaRPr lang="th-TH" sz="2400" b="1" dirty="0">
              <a:solidFill>
                <a:srgbClr val="FF0000"/>
              </a:solidFill>
              <a:cs typeface="Cordia New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6350" y="4634522"/>
            <a:ext cx="2264315" cy="7162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Q &amp; A</a:t>
            </a:r>
            <a:endParaRPr lang="th-TH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11" descr="spinning red question mark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469" y="3988637"/>
            <a:ext cx="708752" cy="5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7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478" y="310550"/>
            <a:ext cx="7543800" cy="77098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ADLI</a:t>
            </a:r>
            <a:endParaRPr lang="th-TH" sz="7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1537"/>
            <a:ext cx="9066362" cy="522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996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857250"/>
            <a:ext cx="3464998" cy="33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436006" y="1744638"/>
            <a:ext cx="2084524" cy="28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>
            <a:spAutoFit/>
          </a:bodyPr>
          <a:lstStyle/>
          <a:p>
            <a:pPr defTabSz="685609"/>
            <a:endParaRPr lang="th-TH" sz="1371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48906" y="2318928"/>
            <a:ext cx="2751825" cy="5616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6" tIns="34288" rIns="68576" bIns="34288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Approach (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309596" y="1465864"/>
            <a:ext cx="941803" cy="897434"/>
          </a:xfrm>
          <a:prstGeom prst="ellipse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endParaRPr lang="th-TH" sz="1371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59446" y="1371265"/>
            <a:ext cx="768512" cy="994242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 sz="6011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6011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6056920" y="3927527"/>
            <a:ext cx="805583" cy="4863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/>
          <a:p>
            <a:pPr algn="ctr" defTabSz="1300163"/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เมื่อไหร่</a:t>
            </a:r>
            <a:endParaRPr lang="en-US" sz="1400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58609" y="4796080"/>
            <a:ext cx="2688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3800832" y="3933807"/>
            <a:ext cx="633145" cy="4863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477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ทำอะไร</a:t>
            </a:r>
            <a:endParaRPr lang="en-US" sz="1477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6889213" y="3937155"/>
            <a:ext cx="805388" cy="4863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/>
          <a:p>
            <a:pPr algn="ctr" defTabSz="1300163"/>
            <a:r>
              <a:rPr lang="th-TH" sz="1477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อย่างไร</a:t>
            </a:r>
            <a:endParaRPr lang="en-US" sz="1477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813506" y="5329349"/>
            <a:ext cx="2246069" cy="4855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688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การนำไปใช้</a:t>
            </a:r>
            <a:r>
              <a:rPr lang="th-TH" sz="1688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ประโยชน์</a:t>
            </a:r>
            <a:endParaRPr lang="en-US" sz="1688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382428" y="5593055"/>
            <a:ext cx="1998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3364818" y="5329349"/>
            <a:ext cx="2183309" cy="4855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793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มีการกำหนดผลลัพธ์</a:t>
            </a:r>
            <a:endParaRPr lang="en-US" sz="1793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561117" y="1956439"/>
            <a:ext cx="2986996" cy="13319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9BBB59"/>
            </a:solidFill>
            <a:round/>
            <a:headEnd/>
            <a:tailEnd/>
          </a:ln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 hangingPunct="1">
              <a:defRPr/>
            </a:pPr>
            <a:r>
              <a:rPr lang="th-TH" sz="1477" b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หลักฐาน</a:t>
            </a:r>
          </a:p>
          <a:p>
            <a:pPr eaLnBrk="1" hangingPunct="1">
              <a:buFontTx/>
              <a:buChar char="-"/>
              <a:defRPr/>
            </a:pPr>
            <a:r>
              <a:rPr lang="th-TH" sz="1477" b="1" dirty="0">
                <a:latin typeface="Tahoma" panose="020B0604030504040204" pitchFamily="34" charset="0"/>
                <a:cs typeface="Tahoma" panose="020B0604030504040204" pitchFamily="34" charset="0"/>
              </a:rPr>
              <a:t>จัดทำ </a:t>
            </a:r>
            <a:r>
              <a:rPr lang="en-US" sz="1477" b="1" dirty="0">
                <a:latin typeface="Tahoma" panose="020B0604030504040204" pitchFamily="34" charset="0"/>
                <a:cs typeface="Tahoma" panose="020B0604030504040204" pitchFamily="34" charset="0"/>
              </a:rPr>
              <a:t>QWP</a:t>
            </a:r>
          </a:p>
          <a:p>
            <a:pPr eaLnBrk="1" hangingPunct="1">
              <a:buFontTx/>
              <a:buChar char="-"/>
              <a:defRPr/>
            </a:pPr>
            <a:r>
              <a:rPr lang="th-TH" sz="1477" b="1" dirty="0">
                <a:latin typeface="Tahoma" panose="020B0604030504040204" pitchFamily="34" charset="0"/>
                <a:cs typeface="Tahoma" panose="020B0604030504040204" pitchFamily="34" charset="0"/>
              </a:rPr>
              <a:t>จัดทำคู่มือปฏิบัติงาน</a:t>
            </a:r>
          </a:p>
          <a:p>
            <a:pPr eaLnBrk="1" hangingPunct="1">
              <a:buFontTx/>
              <a:buChar char="-"/>
              <a:defRPr/>
            </a:pPr>
            <a:r>
              <a:rPr lang="th-TH" sz="1477" b="1" dirty="0">
                <a:latin typeface="Tahoma" panose="020B0604030504040204" pitchFamily="34" charset="0"/>
                <a:cs typeface="Tahoma" panose="020B0604030504040204" pitchFamily="34" charset="0"/>
              </a:rPr>
              <a:t>จัดทำ </a:t>
            </a:r>
            <a:r>
              <a:rPr lang="en-US" sz="1477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1477" b="1" dirty="0">
                <a:latin typeface="Tahoma" panose="020B0604030504040204" pitchFamily="34" charset="0"/>
                <a:cs typeface="Tahoma" panose="020B0604030504040204" pitchFamily="34" charset="0"/>
              </a:rPr>
              <a:t>ork </a:t>
            </a:r>
            <a:r>
              <a:rPr lang="en-US" sz="1477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477" b="1" dirty="0">
                <a:latin typeface="Tahoma" panose="020B0604030504040204" pitchFamily="34" charset="0"/>
                <a:cs typeface="Tahoma" panose="020B0604030504040204" pitchFamily="34" charset="0"/>
              </a:rPr>
              <a:t>nstruction</a:t>
            </a:r>
          </a:p>
          <a:p>
            <a:pPr eaLnBrk="1" hangingPunct="1">
              <a:buFontTx/>
              <a:buChar char="-"/>
              <a:defRPr/>
            </a:pPr>
            <a:r>
              <a:rPr lang="th-TH" sz="1477" b="1" dirty="0">
                <a:latin typeface="Tahoma" panose="020B0604030504040204" pitchFamily="34" charset="0"/>
                <a:cs typeface="Tahoma" panose="020B0604030504040204" pitchFamily="34" charset="0"/>
              </a:rPr>
              <a:t>จัดทำ </a:t>
            </a:r>
            <a:r>
              <a:rPr lang="en-US" sz="1477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1477" b="1" dirty="0">
                <a:latin typeface="Tahoma" panose="020B0604030504040204" pitchFamily="34" charset="0"/>
                <a:cs typeface="Tahoma" panose="020B0604030504040204" pitchFamily="34" charset="0"/>
              </a:rPr>
              <a:t>uality </a:t>
            </a:r>
            <a:r>
              <a:rPr lang="en-US" sz="1477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477" b="1" dirty="0">
                <a:latin typeface="Tahoma" panose="020B0604030504040204" pitchFamily="34" charset="0"/>
                <a:cs typeface="Tahoma" panose="020B0604030504040204" pitchFamily="34" charset="0"/>
              </a:rPr>
              <a:t>rocedure</a:t>
            </a:r>
          </a:p>
        </p:txBody>
      </p:sp>
      <p:sp>
        <p:nvSpPr>
          <p:cNvPr id="26" name="สี่เหลี่ยมมุมมน 25"/>
          <p:cNvSpPr>
            <a:spLocks noChangeArrowheads="1"/>
          </p:cNvSpPr>
          <p:nvPr/>
        </p:nvSpPr>
        <p:spPr bwMode="auto">
          <a:xfrm>
            <a:off x="3401653" y="4592651"/>
            <a:ext cx="4292948" cy="366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2000" b="1" dirty="0">
                <a:latin typeface="Calibri" panose="020F0502020204030204" pitchFamily="34" charset="0"/>
                <a:cs typeface="Cordia New" panose="020B0304020202020204" pitchFamily="34" charset="-34"/>
              </a:rPr>
              <a:t>กระบวนการมีประสิทธิผลตอบสนองต่อประเด็นคำถาม</a:t>
            </a:r>
          </a:p>
        </p:txBody>
      </p:sp>
      <p:sp>
        <p:nvSpPr>
          <p:cNvPr id="36880" name="Oval 1"/>
          <p:cNvSpPr>
            <a:spLocks noChangeArrowheads="1"/>
          </p:cNvSpPr>
          <p:nvPr/>
        </p:nvSpPr>
        <p:spPr bwMode="auto">
          <a:xfrm>
            <a:off x="8212471" y="5296289"/>
            <a:ext cx="606103" cy="45457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1371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KPI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10998" y="4188303"/>
            <a:ext cx="480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155529" y="3360353"/>
            <a:ext cx="4620277" cy="4855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477">
                <a:latin typeface="Tahoma" panose="020B0604030504040204" pitchFamily="34" charset="0"/>
                <a:cs typeface="Tahoma" panose="020B0604030504040204" pitchFamily="34" charset="0"/>
              </a:rPr>
              <a:t>อะไรบ้างที่เป็น </a:t>
            </a:r>
            <a:r>
              <a:rPr lang="en-US" sz="1477">
                <a:latin typeface="Tahoma" panose="020B0604030504040204" pitchFamily="34" charset="0"/>
                <a:cs typeface="Tahoma" panose="020B0604030504040204" pitchFamily="34" charset="0"/>
              </a:rPr>
              <a:t>Input </a:t>
            </a:r>
            <a:r>
              <a:rPr lang="th-TH" sz="1477">
                <a:latin typeface="Tahoma" panose="020B0604030504040204" pitchFamily="34" charset="0"/>
                <a:cs typeface="Tahoma" panose="020B0604030504040204" pitchFamily="34" charset="0"/>
              </a:rPr>
              <a:t>ที่สำคัญ และจำเป็น ได้มาอย่างไร</a:t>
            </a:r>
            <a:endParaRPr lang="en-US" sz="1477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561117" y="1045612"/>
            <a:ext cx="4194693" cy="8220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ต้องทำให้</a:t>
            </a:r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มั่นใจ</a:t>
            </a:r>
            <a:r>
              <a:rPr lang="th-TH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ว่ากระบวนการสามารถ</a:t>
            </a:r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ทำซ้ำได้ </a:t>
            </a:r>
            <a:r>
              <a:rPr lang="th-TH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และเกิด</a:t>
            </a:r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ประสิทธิผลที่ดี</a:t>
            </a:r>
            <a:r>
              <a:rPr lang="th-TH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ในการดำเนินงาน  </a:t>
            </a:r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เหมาะสม</a:t>
            </a:r>
            <a:r>
              <a:rPr lang="th-TH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กับลักษณะและสภาพแวดล้อมขององค์กร</a:t>
            </a:r>
          </a:p>
        </p:txBody>
      </p:sp>
      <p:sp>
        <p:nvSpPr>
          <p:cNvPr id="36884" name="Oval 2"/>
          <p:cNvSpPr>
            <a:spLocks noChangeArrowheads="1"/>
          </p:cNvSpPr>
          <p:nvPr/>
        </p:nvSpPr>
        <p:spPr bwMode="auto">
          <a:xfrm>
            <a:off x="3605842" y="947662"/>
            <a:ext cx="826207" cy="76588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Tips</a:t>
            </a:r>
          </a:p>
        </p:txBody>
      </p:sp>
      <p:pic>
        <p:nvPicPr>
          <p:cNvPr id="36887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7543" y="3259058"/>
            <a:ext cx="1640830" cy="257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3155529" y="3937156"/>
            <a:ext cx="611544" cy="4863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ใคร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9575" y="4061969"/>
            <a:ext cx="91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5W1H</a:t>
            </a:r>
            <a:endParaRPr lang="th-TH" sz="1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9674" y="4619924"/>
            <a:ext cx="1202060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b="1" dirty="0">
                <a:solidFill>
                  <a:srgbClr val="0000FF"/>
                </a:solidFill>
              </a:rPr>
              <a:t>Effectiveness</a:t>
            </a:r>
            <a:endParaRPr lang="th-TH" sz="1477" b="1" dirty="0">
              <a:solidFill>
                <a:srgbClr val="0000FF"/>
              </a:solidFill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5267400" y="3937155"/>
            <a:ext cx="761681" cy="4863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/>
          <a:p>
            <a:pPr algn="ctr" defTabSz="1300163"/>
            <a:r>
              <a:rPr lang="th-TH" sz="1477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ที่ไหน</a:t>
            </a:r>
            <a:endParaRPr lang="en-US" sz="1477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461817" y="3933807"/>
            <a:ext cx="777743" cy="4863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 algn="ctr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477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ทำไม</a:t>
            </a:r>
            <a:endParaRPr lang="en-US" sz="1477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1"/>
          <p:cNvSpPr>
            <a:spLocks noChangeArrowheads="1"/>
          </p:cNvSpPr>
          <p:nvPr/>
        </p:nvSpPr>
        <p:spPr bwMode="auto">
          <a:xfrm>
            <a:off x="7756523" y="2880616"/>
            <a:ext cx="1214451" cy="722513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1371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  : Strategy Focus</a:t>
            </a:r>
            <a:endParaRPr lang="en-US" sz="1371" b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Oval 1"/>
          <p:cNvSpPr>
            <a:spLocks noChangeArrowheads="1"/>
          </p:cNvSpPr>
          <p:nvPr/>
        </p:nvSpPr>
        <p:spPr bwMode="auto">
          <a:xfrm>
            <a:off x="5813506" y="5845368"/>
            <a:ext cx="2304329" cy="47646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1371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  : Customer Focus</a:t>
            </a:r>
            <a:endParaRPr lang="en-US" sz="1371" b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6833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857250"/>
            <a:ext cx="3464998" cy="33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436006" y="1744638"/>
            <a:ext cx="2084524" cy="28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>
            <a:spAutoFit/>
          </a:bodyPr>
          <a:lstStyle/>
          <a:p>
            <a:pPr defTabSz="685609"/>
            <a:endParaRPr lang="th-TH" sz="1371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8207" y="2650443"/>
            <a:ext cx="2195867" cy="442553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 sz="2426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Deployment</a:t>
            </a:r>
            <a:endParaRPr lang="en-US" sz="2426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188206" y="1753009"/>
            <a:ext cx="941804" cy="897434"/>
          </a:xfrm>
          <a:prstGeom prst="ellipse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endParaRPr lang="th-TH" sz="1371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80753" y="1771820"/>
            <a:ext cx="794464" cy="807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6" tIns="34288" rIns="68576" bIns="34288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669573" y="3454115"/>
            <a:ext cx="1859328" cy="6580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793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สื่อสาร</a:t>
            </a:r>
            <a:r>
              <a:rPr lang="en-US" sz="1793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793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ถ่ายทอด</a:t>
            </a:r>
            <a:endParaRPr lang="en-US" sz="1793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30330" y="3454115"/>
            <a:ext cx="1861003" cy="6580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793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ติดตามผล</a:t>
            </a:r>
            <a:endParaRPr lang="en-US" sz="1793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/>
          <p:cNvCxnSpPr>
            <a:stCxn id="2" idx="3"/>
            <a:endCxn id="31" idx="1"/>
          </p:cNvCxnSpPr>
          <p:nvPr/>
        </p:nvCxnSpPr>
        <p:spPr>
          <a:xfrm>
            <a:off x="3528901" y="3783119"/>
            <a:ext cx="250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867951" y="3454115"/>
            <a:ext cx="1861003" cy="6580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793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นำไปปฏิบัติ</a:t>
            </a:r>
            <a:endParaRPr lang="en-US" sz="1793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45777" y="4444473"/>
            <a:ext cx="2368320" cy="751164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marL="404813" indent="-404813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มีการเก็บข้อมูล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มีการประชุมติดตาม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มีรายงานตัวชี้วัด</a:t>
            </a:r>
            <a:endParaRPr lang="en-US" sz="1477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91359" y="1786042"/>
            <a:ext cx="4148792" cy="14330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6" tIns="34288" rIns="68576" bIns="34288">
            <a:spAutoFit/>
          </a:bodyPr>
          <a:lstStyle>
            <a:lvl1pPr marL="404813" indent="-404813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ผู้เกี่ยวข้องในกระบวนการ ปฏิบัติตามขั้นตอน และวิธีการที่กำหนดใว้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ปฏิบัติในแนวทางเดียวกันทั้งองค์กรโดยไม่มีความแตกต่าง</a:t>
            </a:r>
            <a:endParaRPr lang="en-US" sz="1477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ทั่วถึงกลุ่ม ทุกกลุ่มที่ประเด็นคำถามกำหนด เช่น ลูกค้า ผู้มีส่วนได้ส่วนเสีย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80753" y="4221789"/>
            <a:ext cx="3946364" cy="1433081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marL="404813" indent="-404813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มีแผนรองรับ และถ่ายทอดตัวชี้วัดเพื่อควบคุมกระบวนการ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สั่งการ และมอบหมายงานอย่างชัดเจน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ชี้แจงและทำความเข้าใจ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อบรม เพิ่มเติมความรู้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477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สื่อสารผ่านช่องทางต่างๆ</a:t>
            </a:r>
            <a:endParaRPr lang="en-US" sz="1477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02" name="Oval 2"/>
          <p:cNvSpPr>
            <a:spLocks noChangeArrowheads="1"/>
          </p:cNvSpPr>
          <p:nvPr/>
        </p:nvSpPr>
        <p:spPr bwMode="auto">
          <a:xfrm>
            <a:off x="8033230" y="3492926"/>
            <a:ext cx="788186" cy="697829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2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KPI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683479" y="676726"/>
            <a:ext cx="5365629" cy="90466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ทำ</a:t>
            </a:r>
            <a:r>
              <a:rPr lang="th-T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อะไรบ้าง กำหนดไว้แล้ว ทำกันจริงตามที่กำหนดไว้ </a:t>
            </a:r>
            <a:r>
              <a:rPr lang="th-TH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หรือไม่</a:t>
            </a:r>
            <a:br>
              <a:rPr lang="th-TH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what you write</a:t>
            </a:r>
            <a:r>
              <a: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Write what you do</a:t>
            </a: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ปฏิบัตินั้นคงเส้นคงวา</a:t>
            </a:r>
            <a:endParaRPr 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2743200" y="656052"/>
            <a:ext cx="840122" cy="81257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Tips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91960" y="1489304"/>
            <a:ext cx="0" cy="53159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00629" y="1738778"/>
            <a:ext cx="58349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991460" y="1963136"/>
            <a:ext cx="540804" cy="436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th-TH" sz="2109" b="1" dirty="0">
                <a:latin typeface="Calibri" pitchFamily="34" charset="0"/>
                <a:cs typeface="Cordia New" pitchFamily="34" charset="-34"/>
              </a:rPr>
              <a:t>ลึก</a:t>
            </a:r>
            <a:endParaRPr lang="en-US" sz="2109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065784" y="1511058"/>
            <a:ext cx="1276616" cy="436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th-TH" sz="2109" b="1" dirty="0">
                <a:latin typeface="Calibri" pitchFamily="34" charset="0"/>
                <a:cs typeface="Cordia New" pitchFamily="34" charset="-34"/>
              </a:rPr>
              <a:t>กว้าง</a:t>
            </a:r>
            <a:endParaRPr lang="en-US" sz="2109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24993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89" t="8377" r="17019" b="38686"/>
          <a:stretch/>
        </p:blipFill>
        <p:spPr>
          <a:xfrm>
            <a:off x="76069" y="79961"/>
            <a:ext cx="8998919" cy="61396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805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286" y="573595"/>
            <a:ext cx="3464998" cy="33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436006" y="1744638"/>
            <a:ext cx="2084524" cy="28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>
            <a:spAutoFit/>
          </a:bodyPr>
          <a:lstStyle/>
          <a:p>
            <a:pPr defTabSz="685609"/>
            <a:endParaRPr lang="th-TH" sz="1371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23612" y="2640932"/>
            <a:ext cx="2194192" cy="442553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 sz="2426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</a:t>
            </a:r>
            <a:endParaRPr lang="en-US" sz="2426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188206" y="1753009"/>
            <a:ext cx="941804" cy="897434"/>
          </a:xfrm>
          <a:prstGeom prst="ellipse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endParaRPr lang="th-TH" sz="1371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9916" y="1638319"/>
            <a:ext cx="769349" cy="994242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 sz="6011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  <a:endParaRPr lang="en-US" sz="6011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953219" y="3195883"/>
            <a:ext cx="2575682" cy="108362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Organization</a:t>
            </a:r>
            <a:b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Learning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6030330" y="3454115"/>
            <a:ext cx="1861003" cy="65800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Sharing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867951" y="3454115"/>
            <a:ext cx="1861003" cy="658007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PDCA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9916" y="4359270"/>
            <a:ext cx="6621084" cy="1545932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marL="404813" indent="-404813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ประเมินผลทบทวนกระบวนการกับอดีตโดยการพิจารณาผลการดำเนินการ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71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เปรียบเทียบ</a:t>
            </a: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ผลการดำเนินงานเทียบกับคู่แข่ง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ศึกษาจาก </a:t>
            </a:r>
            <a:r>
              <a:rPr lang="en-US" sz="1371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Best Practice</a:t>
            </a:r>
            <a:r>
              <a:rPr lang="th-TH" sz="1371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เพื่อนำมาพิจารณาและปรับปรุงกระบวนการ</a:t>
            </a:r>
            <a:endParaRPr lang="en-US" sz="1371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มีเจ้าภาพในการดำเนินการ และ</a:t>
            </a:r>
            <a:r>
              <a:rPr lang="th-TH" sz="1371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มีความถี่</a:t>
            </a: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ในการดำเนินการที่ชัดเจน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ผลคือเกิดการปรับปรุงกระบวนการปฏิบัติงาน และการ</a:t>
            </a:r>
            <a:r>
              <a:rPr lang="th-TH" sz="1371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เผยแพร่</a:t>
            </a: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แนวทางปฏิบัติ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เกิดการเรียนรู้</a:t>
            </a:r>
            <a:r>
              <a:rPr lang="th-TH" sz="1371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ระดับองค์กร </a:t>
            </a:r>
            <a:r>
              <a:rPr lang="th-TH" sz="1371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เกิดพัฒนาการ อย่างก้าวกระโดดสู่</a:t>
            </a:r>
            <a:r>
              <a:rPr lang="th-TH" sz="1371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นวัตกรรม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1371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455053" y="2439265"/>
            <a:ext cx="4110977" cy="6688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9BBB59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marL="404813" indent="-404813" defTabSz="1300163">
              <a:buFontTx/>
              <a:buChar char="-"/>
            </a:pPr>
            <a:r>
              <a:rPr lang="th-TH" sz="1477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ทุกกระบวนการควรต้องมีการทบทวนผลการ</a:t>
            </a:r>
            <a:r>
              <a:rPr lang="th-TH" sz="1477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ดำเนินงาน </a:t>
            </a:r>
            <a:endParaRPr lang="en-US" sz="1477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49" name="Oval 2"/>
          <p:cNvSpPr>
            <a:spLocks noChangeArrowheads="1"/>
          </p:cNvSpPr>
          <p:nvPr/>
        </p:nvSpPr>
        <p:spPr bwMode="auto">
          <a:xfrm>
            <a:off x="8000999" y="4434623"/>
            <a:ext cx="751617" cy="678306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KPI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196161" y="805103"/>
            <a:ext cx="4499265" cy="114188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 hangingPunct="1">
              <a:defRPr/>
            </a:pPr>
            <a:r>
              <a:rPr lang="th-TH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ยืนยัน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ทบทวน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ปรับปรุงกระบวนการ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กระบวนการด้วยตัวอย่างของการปรับปรุงเปลี่ยนแปลงกระบวนการจากอดีตสู่</a:t>
            </a:r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</a:t>
            </a:r>
            <a:b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ทำให้ผล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การดำเนินงานที่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ดีขึ้น จากการปรับปรุง</a:t>
            </a: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2993367" y="517586"/>
            <a:ext cx="1049010" cy="86593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2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3298" y="3614677"/>
            <a:ext cx="279244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/>
              <a:t>=</a:t>
            </a:r>
            <a:endParaRPr lang="th-TH" sz="1477" dirty="0"/>
          </a:p>
        </p:txBody>
      </p:sp>
      <p:sp>
        <p:nvSpPr>
          <p:cNvPr id="7" name="TextBox 6"/>
          <p:cNvSpPr txBox="1"/>
          <p:nvPr/>
        </p:nvSpPr>
        <p:spPr>
          <a:xfrm>
            <a:off x="5778427" y="3614677"/>
            <a:ext cx="279244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/>
              <a:t>+</a:t>
            </a:r>
            <a:endParaRPr lang="th-TH" sz="1477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2370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5094" y="1330780"/>
            <a:ext cx="3464998" cy="33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436006" y="1744638"/>
            <a:ext cx="2084524" cy="28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>
            <a:spAutoFit/>
          </a:bodyPr>
          <a:lstStyle/>
          <a:p>
            <a:pPr defTabSz="685609"/>
            <a:endParaRPr lang="th-TH" sz="1371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25042" y="2650443"/>
            <a:ext cx="2194192" cy="442553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 sz="2426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Integration</a:t>
            </a:r>
            <a:endParaRPr lang="en-US" sz="2426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188206" y="1753009"/>
            <a:ext cx="941804" cy="897434"/>
          </a:xfrm>
          <a:prstGeom prst="ellipse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endParaRPr lang="th-TH" sz="1371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7404" y="1696920"/>
            <a:ext cx="768512" cy="994242"/>
          </a:xfrm>
          <a:prstGeom prst="rect">
            <a:avLst/>
          </a:prstGeom>
          <a:noFill/>
          <a:ln>
            <a:noFill/>
          </a:ln>
          <a:extLst/>
        </p:spPr>
        <p:txBody>
          <a:bodyPr lIns="68576" tIns="34288" rIns="68576" bIns="34288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en-US" sz="6011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en-US" sz="7224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0042" y="4067101"/>
            <a:ext cx="5600207" cy="1785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0969" name="Oval 1"/>
          <p:cNvSpPr>
            <a:spLocks noChangeArrowheads="1"/>
          </p:cNvSpPr>
          <p:nvPr/>
        </p:nvSpPr>
        <p:spPr bwMode="auto">
          <a:xfrm>
            <a:off x="1660286" y="3675125"/>
            <a:ext cx="1403335" cy="862273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1600" b="1" dirty="0">
                <a:latin typeface="Calibri" pitchFamily="34" charset="0"/>
                <a:cs typeface="Arial" pitchFamily="34" charset="0"/>
              </a:rPr>
              <a:t>KPI </a:t>
            </a:r>
            <a:r>
              <a:rPr lang="th-TH" sz="1800" b="1" dirty="0">
                <a:latin typeface="Calibri" pitchFamily="34" charset="0"/>
                <a:cs typeface="Cordia New" pitchFamily="34" charset="-34"/>
              </a:rPr>
              <a:t>กระบวนการ</a:t>
            </a:r>
            <a:endParaRPr lang="en-US" sz="18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0970" name="Oval 11"/>
          <p:cNvSpPr>
            <a:spLocks noChangeArrowheads="1"/>
          </p:cNvSpPr>
          <p:nvPr/>
        </p:nvSpPr>
        <p:spPr bwMode="auto">
          <a:xfrm>
            <a:off x="5789391" y="3748375"/>
            <a:ext cx="885713" cy="81120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18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KPI </a:t>
            </a:r>
            <a:r>
              <a:rPr lang="th-TH" sz="1800" b="1">
                <a:solidFill>
                  <a:srgbClr val="FFFFFF"/>
                </a:solidFill>
                <a:latin typeface="Calibri" pitchFamily="34" charset="0"/>
                <a:cs typeface="Cordia New" pitchFamily="34" charset="-34"/>
              </a:rPr>
              <a:t>องค์กร</a:t>
            </a:r>
            <a:endParaRPr lang="en-US" sz="18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stCxn id="40969" idx="6"/>
            <a:endCxn id="9" idx="2"/>
          </p:cNvCxnSpPr>
          <p:nvPr/>
        </p:nvCxnSpPr>
        <p:spPr>
          <a:xfrm flipV="1">
            <a:off x="3063621" y="4105843"/>
            <a:ext cx="1005234" cy="41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68855" y="3722424"/>
            <a:ext cx="1426612" cy="766837"/>
          </a:xfrm>
          <a:prstGeom prst="ellipse">
            <a:avLst/>
          </a:prstGeom>
          <a:solidFill>
            <a:srgbClr val="00FF00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ตอบสนอง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73" name="Oval 16"/>
          <p:cNvSpPr>
            <a:spLocks noChangeArrowheads="1"/>
          </p:cNvSpPr>
          <p:nvPr/>
        </p:nvSpPr>
        <p:spPr bwMode="auto">
          <a:xfrm>
            <a:off x="6785447" y="3674288"/>
            <a:ext cx="1185361" cy="863110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00">
                <a:alpha val="99000"/>
              </a:srgbClr>
            </a:solidFill>
            <a:round/>
            <a:headEnd/>
            <a:tailEnd/>
          </a:ln>
        </p:spPr>
        <p:txBody>
          <a:bodyPr lIns="68576" tIns="34288" rIns="68576" bIns="34288" anchor="ctr"/>
          <a:lstStyle/>
          <a:p>
            <a:pPr algn="ctr" defTabSz="685609"/>
            <a:r>
              <a:rPr lang="en-US" sz="1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Vision</a:t>
            </a:r>
          </a:p>
          <a:p>
            <a:pPr algn="ctr" defTabSz="685609"/>
            <a:r>
              <a:rPr lang="en-US" sz="1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Mission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278042" y="396816"/>
            <a:ext cx="5717532" cy="164213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68576" tIns="34288" rIns="68576" bIns="3428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1057275" indent="-406400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625600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2276475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925763" indent="-325438" defTabSz="130016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ประสานกลมกลืนกันของ</a:t>
            </a:r>
            <a:b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ยุทธศาสตร์ กระบวนการ </a:t>
            </a: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สารสนเทศ การ</a:t>
            </a: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ตัดสินใจ ทรัพยากร </a:t>
            </a:r>
            <a:b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การปฏิบัติงาน </a:t>
            </a: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 </a:t>
            </a: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การ</a:t>
            </a: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วิเคราะห์ </a:t>
            </a: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 </a:t>
            </a:r>
            <a:r>
              <a:rPr lang="th-TH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เป้าประสงค์ที่สำคัญขององค์กร</a:t>
            </a: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ความสอดคล้องไปในทิศทางเดียวกัน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8</a:t>
            </a:fld>
            <a:endParaRPr lang="th-TH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/>
          <a:srcRect l="17731" t="15460" r="16477" b="15575"/>
          <a:stretch/>
        </p:blipFill>
        <p:spPr>
          <a:xfrm>
            <a:off x="4735695" y="2144713"/>
            <a:ext cx="2961753" cy="14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252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20226" y="2298758"/>
            <a:ext cx="8266750" cy="154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th-TH" sz="48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การเปลี่ยนแปลงระบบประเมินผลการดำเนินงาน </a:t>
            </a:r>
          </a:p>
          <a:p>
            <a: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th-TH" sz="48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ของรัฐวิสาหกิจ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FEA4-267C-4919-882D-08CD77976E88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06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870</Words>
  <Application>Microsoft Office PowerPoint</Application>
  <PresentationFormat>On-screen Show (4:3)</PresentationFormat>
  <Paragraphs>349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Slide 1</vt:lpstr>
      <vt:lpstr>Slide 2</vt:lpstr>
      <vt:lpstr>ADLI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ปัจจัยความสำเร็จ คือ  1.การกำหนดผู้รับผิดชอบ   2.การติดตามประเมินผล</vt:lpstr>
      <vt:lpstr>1.การกำหนดผู้รับผิดชอบ</vt:lpstr>
      <vt:lpstr>Slide 14</vt:lpstr>
      <vt:lpstr>อำนาจหน้าที่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chutimal</cp:lastModifiedBy>
  <cp:revision>26</cp:revision>
  <dcterms:created xsi:type="dcterms:W3CDTF">2016-05-25T08:19:20Z</dcterms:created>
  <dcterms:modified xsi:type="dcterms:W3CDTF">2016-06-08T07:23:25Z</dcterms:modified>
</cp:coreProperties>
</file>